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theme/themeOverride4.xml" ContentType="application/vnd.openxmlformats-officedocument.themeOverride+xml"/>
  <Override PartName="/ppt/charts/chart8.xml" ContentType="application/vnd.openxmlformats-officedocument.drawingml.chart+xml"/>
  <Override PartName="/ppt/theme/themeOverride5.xml" ContentType="application/vnd.openxmlformats-officedocument.themeOverride+xml"/>
  <Override PartName="/ppt/charts/chart9.xml" ContentType="application/vnd.openxmlformats-officedocument.drawingml.chart+xml"/>
  <Override PartName="/ppt/theme/themeOverride6.xml" ContentType="application/vnd.openxmlformats-officedocument.themeOverride+xml"/>
  <Override PartName="/ppt/charts/chart10.xml" ContentType="application/vnd.openxmlformats-officedocument.drawingml.chart+xml"/>
  <Override PartName="/ppt/theme/themeOverride7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1.xml" ContentType="application/vnd.openxmlformats-officedocument.drawingml.chart+xml"/>
  <Override PartName="/ppt/theme/themeOverride8.xml" ContentType="application/vnd.openxmlformats-officedocument.themeOverride+xml"/>
  <Override PartName="/ppt/drawings/drawing3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5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92" r:id="rId2"/>
    <p:sldId id="466" r:id="rId3"/>
    <p:sldId id="472" r:id="rId4"/>
    <p:sldId id="474" r:id="rId5"/>
    <p:sldId id="473" r:id="rId6"/>
    <p:sldId id="471" r:id="rId7"/>
    <p:sldId id="496" r:id="rId8"/>
    <p:sldId id="469" r:id="rId9"/>
    <p:sldId id="470" r:id="rId10"/>
    <p:sldId id="463" r:id="rId11"/>
    <p:sldId id="450" r:id="rId12"/>
    <p:sldId id="350" r:id="rId13"/>
    <p:sldId id="344" r:id="rId14"/>
    <p:sldId id="497" r:id="rId15"/>
    <p:sldId id="407" r:id="rId16"/>
    <p:sldId id="408" r:id="rId17"/>
    <p:sldId id="414" r:id="rId18"/>
    <p:sldId id="416" r:id="rId19"/>
    <p:sldId id="410" r:id="rId20"/>
    <p:sldId id="412" r:id="rId21"/>
    <p:sldId id="341" r:id="rId22"/>
    <p:sldId id="345" r:id="rId23"/>
    <p:sldId id="263" r:id="rId24"/>
    <p:sldId id="261" r:id="rId25"/>
    <p:sldId id="265" r:id="rId26"/>
    <p:sldId id="268" r:id="rId27"/>
    <p:sldId id="262" r:id="rId28"/>
    <p:sldId id="453" r:id="rId29"/>
    <p:sldId id="454" r:id="rId30"/>
    <p:sldId id="488" r:id="rId31"/>
    <p:sldId id="419" r:id="rId32"/>
    <p:sldId id="389" r:id="rId33"/>
    <p:sldId id="498" r:id="rId34"/>
    <p:sldId id="491" r:id="rId35"/>
    <p:sldId id="347" r:id="rId3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880">
          <p15:clr>
            <a:srgbClr val="A4A3A4"/>
          </p15:clr>
        </p15:guide>
        <p15:guide id="4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2183"/>
    <a:srgbClr val="507BC8"/>
    <a:srgbClr val="0F6939"/>
    <a:srgbClr val="FFC000"/>
    <a:srgbClr val="99FFCC"/>
    <a:srgbClr val="FFCC66"/>
    <a:srgbClr val="FF99FF"/>
    <a:srgbClr val="990099"/>
    <a:srgbClr val="FFCC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ลักษณะสีอ่อน 1 - เน้น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7292A2E-F333-43FB-9621-5CBBE7FDCDCB}" styleName="ลักษณะสีอ่อน 2 - เน้น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ลักษณะสีปานกลาง 1 - เน้น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3296810-A885-4BE3-A3E7-6D5BEEA58F35}" styleName="ลักษณะสีปานกลาง 2 - เน้น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ลักษณะ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16DA210-FB5B-4158-B5E0-FEB733F419BA}" styleName="ลักษณะสีอ่อน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ลักษณะสีอ่อน 3 - เน้น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ลักษณะสีอ่อน 3 - เน้น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ลักษณะสีอ่อน 3 - เน้น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73A0DAA-6AF3-43AB-8588-CEC1D06C72B9}" styleName="ลักษณะสีปานกลาง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ไม่มีลักษณะ, 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2096" autoAdjust="0"/>
  </p:normalViewPr>
  <p:slideViewPr>
    <p:cSldViewPr snapToGrid="0">
      <p:cViewPr varScale="1">
        <p:scale>
          <a:sx n="85" d="100"/>
          <a:sy n="85" d="100"/>
        </p:scale>
        <p:origin x="-644" y="-64"/>
      </p:cViewPr>
      <p:guideLst>
        <p:guide orient="horz" pos="2160"/>
        <p:guide orient="horz" pos="1620"/>
        <p:guide pos="38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___Microsoft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__Microsoft_Excel10.xlsx"/><Relationship Id="rId1" Type="http://schemas.openxmlformats.org/officeDocument/2006/relationships/themeOverride" Target="../theme/themeOverride7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________Microsoft_Excel11.xlsx"/><Relationship Id="rId1" Type="http://schemas.openxmlformats.org/officeDocument/2006/relationships/themeOverride" Target="../theme/themeOverride8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Excel15.xlsx"/></Relationships>
</file>

<file path=ppt/charts/_rels/chart16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E:\jack\&#3591;&#3634;&#3609;%20&#3626;&#3610;&#3626;%208\&#3611;&#3637;%202562\3&#3621;&#3657;&#3634;&#3609;%203%20&#3611;&#3637;\620519%20&#3612;&#3641;&#3657;&#3648;&#3586;&#3657;&#3634;&#3619;&#3656;&#3623;&#3617;&#3650;&#3588;&#3619;&#3591;&#3585;&#3634;&#3619;%203%20&#3621;&#3657;&#3634;&#3609;%20&#3649;&#3585;&#3657;&#3652;&#3586;&#3629;&#3640;&#3604;&#3619;.xlsx" TargetMode="External"/></Relationships>
</file>

<file path=ppt/charts/_rels/chart17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E:\jack\&#3591;&#3634;&#3609;%20&#3626;&#3610;&#3626;%208\&#3611;&#3637;%202562\3&#3621;&#3657;&#3634;&#3609;%203%20&#3611;&#3637;\620519%20&#3612;&#3641;&#3657;&#3648;&#3586;&#3657;&#3634;&#3619;&#3656;&#3623;&#3617;&#3650;&#3588;&#3619;&#3591;&#3585;&#3634;&#3619;%203%20&#3621;&#3657;&#3634;&#3609;%20&#3649;&#3585;&#3657;&#3652;&#3586;&#3629;&#3640;&#3604;&#3619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__Microsoft_Excel4.xlsx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__Microsoft_Excel5.xlsx"/><Relationship Id="rId1" Type="http://schemas.openxmlformats.org/officeDocument/2006/relationships/themeOverride" Target="../theme/themeOverride2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__Microsoft_Excel6.xlsx"/><Relationship Id="rId1" Type="http://schemas.openxmlformats.org/officeDocument/2006/relationships/themeOverride" Target="../theme/themeOverride3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__Microsoft_Excel7.xlsx"/><Relationship Id="rId1" Type="http://schemas.openxmlformats.org/officeDocument/2006/relationships/themeOverride" Target="../theme/themeOverride4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__Microsoft_Excel8.xlsx"/><Relationship Id="rId1" Type="http://schemas.openxmlformats.org/officeDocument/2006/relationships/themeOverride" Target="../theme/themeOverride5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__Microsoft_Excel9.xlsx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201086237837768E-2"/>
          <c:y val="0.15756358646164279"/>
          <c:w val="0.8385355135737147"/>
          <c:h val="0.60527212305928679"/>
        </c:manualLayout>
      </c:layout>
      <c:barChart>
        <c:barDir val="col"/>
        <c:grouping val="clustered"/>
        <c:varyColors val="0"/>
        <c:ser>
          <c:idx val="0"/>
          <c:order val="0"/>
          <c:tx>
            <c:v>2561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/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Sheet1!$B$1:$J$1</c:f>
              <c:strCache>
                <c:ptCount val="9"/>
                <c:pt idx="0">
                  <c:v>หนองบัวลำภู</c:v>
                </c:pt>
                <c:pt idx="1">
                  <c:v>บึงกาฬ</c:v>
                </c:pt>
                <c:pt idx="2">
                  <c:v>เลย</c:v>
                </c:pt>
                <c:pt idx="3">
                  <c:v>หนองคาย</c:v>
                </c:pt>
                <c:pt idx="4">
                  <c:v>นครพนม</c:v>
                </c:pt>
                <c:pt idx="5">
                  <c:v>อุดรธานี</c:v>
                </c:pt>
                <c:pt idx="6">
                  <c:v>สกลนคร</c:v>
                </c:pt>
                <c:pt idx="7">
                  <c:v>เขต 8</c:v>
                </c:pt>
                <c:pt idx="8">
                  <c:v>ประเทศ</c:v>
                </c:pt>
              </c:strCache>
            </c:strRef>
          </c:cat>
          <c:val>
            <c:numRef>
              <c:f>Sheet1!$B$2:$J$2</c:f>
              <c:numCache>
                <c:formatCode>General</c:formatCode>
                <c:ptCount val="9"/>
                <c:pt idx="0">
                  <c:v>0</c:v>
                </c:pt>
                <c:pt idx="1">
                  <c:v>26.23</c:v>
                </c:pt>
                <c:pt idx="2">
                  <c:v>16.41</c:v>
                </c:pt>
                <c:pt idx="3">
                  <c:v>41.51</c:v>
                </c:pt>
                <c:pt idx="4">
                  <c:v>0</c:v>
                </c:pt>
                <c:pt idx="5">
                  <c:v>0</c:v>
                </c:pt>
                <c:pt idx="6">
                  <c:v>36.4</c:v>
                </c:pt>
                <c:pt idx="7">
                  <c:v>16.920000000000002</c:v>
                </c:pt>
                <c:pt idx="8">
                  <c:v>17.100000000000001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D41-417D-A4B9-FD3D45D30294}"/>
            </c:ext>
          </c:extLst>
        </c:ser>
        <c:ser>
          <c:idx val="1"/>
          <c:order val="1"/>
          <c:tx>
            <c:v>2562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Sheet1!$B$1:$J$1</c:f>
              <c:strCache>
                <c:ptCount val="9"/>
                <c:pt idx="0">
                  <c:v>หนองบัวลำภู</c:v>
                </c:pt>
                <c:pt idx="1">
                  <c:v>บึงกาฬ</c:v>
                </c:pt>
                <c:pt idx="2">
                  <c:v>เลย</c:v>
                </c:pt>
                <c:pt idx="3">
                  <c:v>หนองคาย</c:v>
                </c:pt>
                <c:pt idx="4">
                  <c:v>นครพนม</c:v>
                </c:pt>
                <c:pt idx="5">
                  <c:v>อุดรธานี</c:v>
                </c:pt>
                <c:pt idx="6">
                  <c:v>สกลนคร</c:v>
                </c:pt>
                <c:pt idx="7">
                  <c:v>เขต 8</c:v>
                </c:pt>
                <c:pt idx="8">
                  <c:v>ประเทศ</c:v>
                </c:pt>
              </c:strCache>
            </c:strRef>
          </c:cat>
          <c:val>
            <c:numRef>
              <c:f>Sheet1!$B$3:$J$3</c:f>
              <c:numCache>
                <c:formatCode>General</c:formatCode>
                <c:ptCount val="9"/>
                <c:pt idx="0">
                  <c:v>63.39</c:v>
                </c:pt>
                <c:pt idx="1">
                  <c:v>34.64</c:v>
                </c:pt>
                <c:pt idx="2">
                  <c:v>22.27</c:v>
                </c:pt>
                <c:pt idx="3">
                  <c:v>30.28</c:v>
                </c:pt>
                <c:pt idx="4">
                  <c:v>47.37</c:v>
                </c:pt>
                <c:pt idx="5">
                  <c:v>18.559999999999999</c:v>
                </c:pt>
                <c:pt idx="6">
                  <c:v>12.5</c:v>
                </c:pt>
                <c:pt idx="7">
                  <c:v>27.15</c:v>
                </c:pt>
                <c:pt idx="8">
                  <c:v>19.29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D41-417D-A4B9-FD3D45D302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8143744"/>
        <c:axId val="258145280"/>
      </c:barChart>
      <c:catAx>
        <c:axId val="258143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th-TH"/>
          </a:p>
        </c:txPr>
        <c:crossAx val="258145280"/>
        <c:crosses val="autoZero"/>
        <c:auto val="1"/>
        <c:lblAlgn val="ctr"/>
        <c:lblOffset val="100"/>
        <c:noMultiLvlLbl val="0"/>
      </c:catAx>
      <c:valAx>
        <c:axId val="25814528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5814374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txPr>
    <a:bodyPr/>
    <a:lstStyle/>
    <a:p>
      <a:pPr>
        <a:defRPr sz="1800"/>
      </a:pPr>
      <a:endParaRPr lang="th-TH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219556536178286"/>
          <c:y val="4.669829520521291E-2"/>
          <c:w val="0.86606963915882385"/>
          <c:h val="0.774493287080669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TblAgeBar!$S$1</c:f>
              <c:strCache>
                <c:ptCount val="1"/>
                <c:pt idx="0">
                  <c:v>ปี60</c:v>
                </c:pt>
              </c:strCache>
            </c:strRef>
          </c:tx>
          <c:invertIfNegative val="0"/>
          <c:cat>
            <c:strRef>
              <c:f>TblAgeBar!$R$2:$R$8</c:f>
              <c:strCache>
                <c:ptCount val="7"/>
                <c:pt idx="0">
                  <c:v>บีงกาฬ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</c:strCache>
            </c:strRef>
          </c:cat>
          <c:val>
            <c:numRef>
              <c:f>TblAgeBar!$S$2:$S$8</c:f>
              <c:numCache>
                <c:formatCode>General</c:formatCode>
                <c:ptCount val="7"/>
                <c:pt idx="0">
                  <c:v>98.28</c:v>
                </c:pt>
                <c:pt idx="1">
                  <c:v>125.72</c:v>
                </c:pt>
                <c:pt idx="2">
                  <c:v>116.09</c:v>
                </c:pt>
                <c:pt idx="3">
                  <c:v>167.09</c:v>
                </c:pt>
                <c:pt idx="4">
                  <c:v>226.95</c:v>
                </c:pt>
                <c:pt idx="5">
                  <c:v>20.7</c:v>
                </c:pt>
                <c:pt idx="6">
                  <c:v>222.92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334-44BA-B5A3-46AEFD5A52A8}"/>
            </c:ext>
          </c:extLst>
        </c:ser>
        <c:ser>
          <c:idx val="1"/>
          <c:order val="1"/>
          <c:tx>
            <c:strRef>
              <c:f>TblAgeBar!$T$1</c:f>
              <c:strCache>
                <c:ptCount val="1"/>
                <c:pt idx="0">
                  <c:v>ปี61</c:v>
                </c:pt>
              </c:strCache>
            </c:strRef>
          </c:tx>
          <c:invertIfNegative val="0"/>
          <c:cat>
            <c:strRef>
              <c:f>TblAgeBar!$R$2:$R$8</c:f>
              <c:strCache>
                <c:ptCount val="7"/>
                <c:pt idx="0">
                  <c:v>บีงกาฬ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</c:strCache>
            </c:strRef>
          </c:cat>
          <c:val>
            <c:numRef>
              <c:f>TblAgeBar!$T$2:$T$8</c:f>
              <c:numCache>
                <c:formatCode>General</c:formatCode>
                <c:ptCount val="7"/>
                <c:pt idx="0">
                  <c:v>67.92</c:v>
                </c:pt>
                <c:pt idx="1">
                  <c:v>102.21</c:v>
                </c:pt>
                <c:pt idx="2">
                  <c:v>113.5</c:v>
                </c:pt>
                <c:pt idx="3">
                  <c:v>242.6</c:v>
                </c:pt>
                <c:pt idx="4">
                  <c:v>252.39</c:v>
                </c:pt>
                <c:pt idx="5">
                  <c:v>43.55</c:v>
                </c:pt>
                <c:pt idx="6">
                  <c:v>213.48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334-44BA-B5A3-46AEFD5A52A8}"/>
            </c:ext>
          </c:extLst>
        </c:ser>
        <c:ser>
          <c:idx val="2"/>
          <c:order val="2"/>
          <c:tx>
            <c:strRef>
              <c:f>TblAgeBar!$U$1</c:f>
              <c:strCache>
                <c:ptCount val="1"/>
                <c:pt idx="0">
                  <c:v>ปี62</c:v>
                </c:pt>
              </c:strCache>
            </c:strRef>
          </c:tx>
          <c:invertIfNegative val="0"/>
          <c:cat>
            <c:strRef>
              <c:f>TblAgeBar!$R$2:$R$8</c:f>
              <c:strCache>
                <c:ptCount val="7"/>
                <c:pt idx="0">
                  <c:v>บีงกาฬ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</c:strCache>
            </c:strRef>
          </c:cat>
          <c:val>
            <c:numRef>
              <c:f>TblAgeBar!$U$2:$U$8</c:f>
              <c:numCache>
                <c:formatCode>General</c:formatCode>
                <c:ptCount val="7"/>
                <c:pt idx="0">
                  <c:v>74.77</c:v>
                </c:pt>
                <c:pt idx="1">
                  <c:v>96.27</c:v>
                </c:pt>
                <c:pt idx="2">
                  <c:v>56.28</c:v>
                </c:pt>
                <c:pt idx="3">
                  <c:v>82.46</c:v>
                </c:pt>
                <c:pt idx="4">
                  <c:v>143.46</c:v>
                </c:pt>
                <c:pt idx="5">
                  <c:v>18.75</c:v>
                </c:pt>
                <c:pt idx="6">
                  <c:v>98.22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334-44BA-B5A3-46AEFD5A52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261799296"/>
        <c:axId val="261801088"/>
      </c:barChart>
      <c:catAx>
        <c:axId val="2617992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600" b="1"/>
            </a:pPr>
            <a:endParaRPr lang="th-TH"/>
          </a:p>
        </c:txPr>
        <c:crossAx val="261801088"/>
        <c:crosses val="autoZero"/>
        <c:auto val="1"/>
        <c:lblAlgn val="ctr"/>
        <c:lblOffset val="100"/>
        <c:noMultiLvlLbl val="0"/>
      </c:catAx>
      <c:valAx>
        <c:axId val="26180108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th-TH"/>
                  <a:t>อัตราป่วย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8.4521922873745381E-3"/>
              <c:y val="0.2875771054933922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617992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379239536239841"/>
          <c:y val="7.363322486897343E-3"/>
          <c:w val="0.19638865330202959"/>
          <c:h val="0.11461089445838198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800">
          <a:latin typeface="Tahoma" pitchFamily="34" charset="0"/>
          <a:ea typeface="Tahoma" pitchFamily="34" charset="0"/>
          <a:cs typeface="Tahoma" pitchFamily="34" charset="0"/>
        </a:defRPr>
      </a:pPr>
      <a:endParaRPr lang="th-TH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404750901654354"/>
          <c:y val="4.1817387541738943E-2"/>
          <c:w val="0.85235725188203448"/>
          <c:h val="0.83350824045057692"/>
        </c:manualLayout>
      </c:layout>
      <c:lineChart>
        <c:grouping val="standard"/>
        <c:varyColors val="0"/>
        <c:ser>
          <c:idx val="0"/>
          <c:order val="0"/>
          <c:tx>
            <c:strRef>
              <c:f>Sheet1!$A$4</c:f>
              <c:strCache>
                <c:ptCount val="1"/>
                <c:pt idx="0">
                  <c:v>นคพนม</c:v>
                </c:pt>
              </c:strCache>
            </c:strRef>
          </c:tx>
          <c:cat>
            <c:strRef>
              <c:f>Sheet1!$B$3:$M$3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Sheet1!$B$4:$M$4</c:f>
              <c:numCache>
                <c:formatCode>General</c:formatCode>
                <c:ptCount val="12"/>
                <c:pt idx="0">
                  <c:v>6</c:v>
                </c:pt>
                <c:pt idx="1">
                  <c:v>15</c:v>
                </c:pt>
                <c:pt idx="2">
                  <c:v>20</c:v>
                </c:pt>
                <c:pt idx="3">
                  <c:v>77</c:v>
                </c:pt>
                <c:pt idx="4">
                  <c:v>238</c:v>
                </c:pt>
                <c:pt idx="5">
                  <c:v>304</c:v>
                </c:pt>
                <c:pt idx="6">
                  <c:v>141</c:v>
                </c:pt>
                <c:pt idx="7">
                  <c:v>17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F8BB-4239-9BB0-DF256F2BD243}"/>
            </c:ext>
          </c:extLst>
        </c:ser>
        <c:ser>
          <c:idx val="1"/>
          <c:order val="1"/>
          <c:tx>
            <c:strRef>
              <c:f>Sheet1!$A$5</c:f>
              <c:strCache>
                <c:ptCount val="1"/>
                <c:pt idx="0">
                  <c:v>สกลนคร</c:v>
                </c:pt>
              </c:strCache>
            </c:strRef>
          </c:tx>
          <c:cat>
            <c:strRef>
              <c:f>Sheet1!$B$3:$M$3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Sheet1!$B$5:$M$5</c:f>
              <c:numCache>
                <c:formatCode>General</c:formatCode>
                <c:ptCount val="12"/>
                <c:pt idx="0">
                  <c:v>10</c:v>
                </c:pt>
                <c:pt idx="1">
                  <c:v>14</c:v>
                </c:pt>
                <c:pt idx="2">
                  <c:v>33</c:v>
                </c:pt>
                <c:pt idx="3">
                  <c:v>62</c:v>
                </c:pt>
                <c:pt idx="4">
                  <c:v>97</c:v>
                </c:pt>
                <c:pt idx="5">
                  <c:v>284</c:v>
                </c:pt>
                <c:pt idx="6">
                  <c:v>157</c:v>
                </c:pt>
                <c:pt idx="7">
                  <c:v>18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F8BB-4239-9BB0-DF256F2BD243}"/>
            </c:ext>
          </c:extLst>
        </c:ser>
        <c:ser>
          <c:idx val="2"/>
          <c:order val="2"/>
          <c:tx>
            <c:strRef>
              <c:f>Sheet1!$A$6</c:f>
              <c:strCache>
                <c:ptCount val="1"/>
                <c:pt idx="0">
                  <c:v>หนองคาย</c:v>
                </c:pt>
              </c:strCache>
            </c:strRef>
          </c:tx>
          <c:cat>
            <c:strRef>
              <c:f>Sheet1!$B$3:$M$3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Sheet1!$B$6:$M$6</c:f>
              <c:numCache>
                <c:formatCode>General</c:formatCode>
                <c:ptCount val="12"/>
                <c:pt idx="0">
                  <c:v>17</c:v>
                </c:pt>
                <c:pt idx="1">
                  <c:v>3</c:v>
                </c:pt>
                <c:pt idx="2">
                  <c:v>32</c:v>
                </c:pt>
                <c:pt idx="3">
                  <c:v>65</c:v>
                </c:pt>
                <c:pt idx="4">
                  <c:v>65</c:v>
                </c:pt>
                <c:pt idx="5">
                  <c:v>84</c:v>
                </c:pt>
                <c:pt idx="6">
                  <c:v>110</c:v>
                </c:pt>
                <c:pt idx="7">
                  <c:v>12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F8BB-4239-9BB0-DF256F2BD243}"/>
            </c:ext>
          </c:extLst>
        </c:ser>
        <c:ser>
          <c:idx val="3"/>
          <c:order val="3"/>
          <c:tx>
            <c:strRef>
              <c:f>Sheet1!$A$7</c:f>
              <c:strCache>
                <c:ptCount val="1"/>
                <c:pt idx="0">
                  <c:v>อุดรธานี</c:v>
                </c:pt>
              </c:strCache>
            </c:strRef>
          </c:tx>
          <c:cat>
            <c:strRef>
              <c:f>Sheet1!$B$3:$M$3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Sheet1!$B$7:$M$7</c:f>
              <c:numCache>
                <c:formatCode>General</c:formatCode>
                <c:ptCount val="12"/>
                <c:pt idx="0">
                  <c:v>57</c:v>
                </c:pt>
                <c:pt idx="1">
                  <c:v>50</c:v>
                </c:pt>
                <c:pt idx="2">
                  <c:v>102</c:v>
                </c:pt>
                <c:pt idx="3">
                  <c:v>92</c:v>
                </c:pt>
                <c:pt idx="4">
                  <c:v>108</c:v>
                </c:pt>
                <c:pt idx="5">
                  <c:v>348</c:v>
                </c:pt>
                <c:pt idx="6">
                  <c:v>431</c:v>
                </c:pt>
                <c:pt idx="7">
                  <c:v>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F8BB-4239-9BB0-DF256F2BD243}"/>
            </c:ext>
          </c:extLst>
        </c:ser>
        <c:ser>
          <c:idx val="4"/>
          <c:order val="4"/>
          <c:tx>
            <c:strRef>
              <c:f>Sheet1!$A$8</c:f>
              <c:strCache>
                <c:ptCount val="1"/>
                <c:pt idx="0">
                  <c:v>หนองบัวลำภู</c:v>
                </c:pt>
              </c:strCache>
            </c:strRef>
          </c:tx>
          <c:cat>
            <c:strRef>
              <c:f>Sheet1!$B$3:$M$3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Sheet1!$B$8:$M$8</c:f>
              <c:numCache>
                <c:formatCode>General</c:formatCode>
                <c:ptCount val="12"/>
                <c:pt idx="0">
                  <c:v>10</c:v>
                </c:pt>
                <c:pt idx="1">
                  <c:v>7</c:v>
                </c:pt>
                <c:pt idx="2">
                  <c:v>14</c:v>
                </c:pt>
                <c:pt idx="3">
                  <c:v>14</c:v>
                </c:pt>
                <c:pt idx="4">
                  <c:v>46</c:v>
                </c:pt>
                <c:pt idx="5">
                  <c:v>88</c:v>
                </c:pt>
                <c:pt idx="6">
                  <c:v>107</c:v>
                </c:pt>
                <c:pt idx="7">
                  <c:v>19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F8BB-4239-9BB0-DF256F2BD243}"/>
            </c:ext>
          </c:extLst>
        </c:ser>
        <c:ser>
          <c:idx val="5"/>
          <c:order val="5"/>
          <c:tx>
            <c:strRef>
              <c:f>Sheet1!$A$9</c:f>
              <c:strCache>
                <c:ptCount val="1"/>
                <c:pt idx="0">
                  <c:v>เลย</c:v>
                </c:pt>
              </c:strCache>
            </c:strRef>
          </c:tx>
          <c:cat>
            <c:strRef>
              <c:f>Sheet1!$B$3:$M$3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Sheet1!$B$9:$M$9</c:f>
              <c:numCache>
                <c:formatCode>General</c:formatCode>
                <c:ptCount val="12"/>
                <c:pt idx="0">
                  <c:v>16</c:v>
                </c:pt>
                <c:pt idx="1">
                  <c:v>7</c:v>
                </c:pt>
                <c:pt idx="2">
                  <c:v>18</c:v>
                </c:pt>
                <c:pt idx="3">
                  <c:v>64</c:v>
                </c:pt>
                <c:pt idx="4">
                  <c:v>165</c:v>
                </c:pt>
                <c:pt idx="5">
                  <c:v>410</c:v>
                </c:pt>
                <c:pt idx="6">
                  <c:v>430</c:v>
                </c:pt>
                <c:pt idx="7">
                  <c:v>51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F8BB-4239-9BB0-DF256F2BD243}"/>
            </c:ext>
          </c:extLst>
        </c:ser>
        <c:ser>
          <c:idx val="6"/>
          <c:order val="6"/>
          <c:tx>
            <c:strRef>
              <c:f>Sheet1!$A$10</c:f>
              <c:strCache>
                <c:ptCount val="1"/>
                <c:pt idx="0">
                  <c:v>บึงกาฬ</c:v>
                </c:pt>
              </c:strCache>
            </c:strRef>
          </c:tx>
          <c:cat>
            <c:strRef>
              <c:f>Sheet1!$B$3:$M$3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Sheet1!$B$10:$M$10</c:f>
              <c:numCache>
                <c:formatCode>General</c:formatCode>
                <c:ptCount val="12"/>
                <c:pt idx="0">
                  <c:v>18</c:v>
                </c:pt>
                <c:pt idx="1">
                  <c:v>31</c:v>
                </c:pt>
                <c:pt idx="2">
                  <c:v>48</c:v>
                </c:pt>
                <c:pt idx="3">
                  <c:v>21</c:v>
                </c:pt>
                <c:pt idx="4">
                  <c:v>153</c:v>
                </c:pt>
                <c:pt idx="5">
                  <c:v>452</c:v>
                </c:pt>
                <c:pt idx="6">
                  <c:v>117</c:v>
                </c:pt>
                <c:pt idx="7">
                  <c:v>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F8BB-4239-9BB0-DF256F2BD2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1748608"/>
        <c:axId val="241754496"/>
      </c:lineChart>
      <c:catAx>
        <c:axId val="2417486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41754496"/>
        <c:crosses val="autoZero"/>
        <c:auto val="1"/>
        <c:lblAlgn val="ctr"/>
        <c:lblOffset val="100"/>
        <c:noMultiLvlLbl val="0"/>
      </c:catAx>
      <c:valAx>
        <c:axId val="24175449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b="0"/>
                </a:pPr>
                <a:r>
                  <a:rPr lang="th-TH" b="0"/>
                  <a:t>จำนวน (ราย)</a:t>
                </a:r>
                <a:endParaRPr lang="en-US" b="0"/>
              </a:p>
            </c:rich>
          </c:tx>
          <c:layout>
            <c:manualLayout>
              <c:xMode val="edge"/>
              <c:yMode val="edge"/>
              <c:x val="0"/>
              <c:y val="0.2756916312707234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417486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681930689335065"/>
          <c:y val="4.6929713086373032E-2"/>
          <c:w val="0.22234045442064937"/>
          <c:h val="0.47676217009589095"/>
        </c:manualLayout>
      </c:layout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2948818897637797E-2"/>
          <c:y val="4.5325944479773665E-2"/>
          <c:w val="0.93300221456692911"/>
          <c:h val="0.819163432961727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ปี 59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-9.2046180801022108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B3A-46B3-A178-EADF500B61EA}"/>
                </c:ext>
              </c:extLst>
            </c:dLbl>
            <c:dLbl>
              <c:idx val="2"/>
              <c:layout>
                <c:manualLayout>
                  <c:x val="-9.2046180801022438E-3"/>
                  <c:y val="9.690565738279947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B3A-46B3-A178-EADF500B61EA}"/>
                </c:ext>
              </c:extLst>
            </c:dLbl>
            <c:dLbl>
              <c:idx val="4"/>
              <c:layout>
                <c:manualLayout>
                  <c:x val="-9.204618080102143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B3A-46B3-A178-EADF500B61EA}"/>
                </c:ext>
              </c:extLst>
            </c:dLbl>
            <c:dLbl>
              <c:idx val="5"/>
              <c:layout>
                <c:manualLayout>
                  <c:x val="-1.2886465312143094E-2"/>
                  <c:y val="4.845282869139973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B3A-46B3-A178-EADF500B61EA}"/>
                </c:ext>
              </c:extLst>
            </c:dLbl>
            <c:dLbl>
              <c:idx val="6"/>
              <c:layout>
                <c:manualLayout>
                  <c:x val="-3.6818472320408841E-3"/>
                  <c:y val="2.907169721483984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B3A-46B3-A178-EADF500B61EA}"/>
                </c:ext>
              </c:extLst>
            </c:dLbl>
            <c:dLbl>
              <c:idx val="7"/>
              <c:layout>
                <c:manualLayout>
                  <c:x val="-7.363694464081768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B3A-46B3-A178-EADF500B61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อุดรธานี</c:v>
                </c:pt>
                <c:pt idx="1">
                  <c:v>สกลนคร</c:v>
                </c:pt>
                <c:pt idx="2">
                  <c:v>หนองคาย</c:v>
                </c:pt>
                <c:pt idx="3">
                  <c:v>เลย</c:v>
                </c:pt>
                <c:pt idx="4">
                  <c:v>บึงกาฬ</c:v>
                </c:pt>
                <c:pt idx="5">
                  <c:v>หนองบัวลำภู</c:v>
                </c:pt>
                <c:pt idx="6">
                  <c:v>นครพนม</c:v>
                </c:pt>
                <c:pt idx="7">
                  <c:v>เขต 8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25.14</c:v>
                </c:pt>
                <c:pt idx="1">
                  <c:v>25.46</c:v>
                </c:pt>
                <c:pt idx="2">
                  <c:v>24.83</c:v>
                </c:pt>
                <c:pt idx="3">
                  <c:v>34.54</c:v>
                </c:pt>
                <c:pt idx="4">
                  <c:v>15.04</c:v>
                </c:pt>
                <c:pt idx="5">
                  <c:v>25.02</c:v>
                </c:pt>
                <c:pt idx="6">
                  <c:v>18.399999999999999</c:v>
                </c:pt>
                <c:pt idx="7">
                  <c:v>22.25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B3A-46B3-A178-EADF500B61E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ปี 60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0"/>
                  <c:y val="-1.45358486074199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B3A-46B3-A178-EADF500B61EA}"/>
                </c:ext>
              </c:extLst>
            </c:dLbl>
            <c:dLbl>
              <c:idx val="3"/>
              <c:layout>
                <c:manualLayout>
                  <c:x val="1.8409236160204422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B3A-46B3-A178-EADF500B61EA}"/>
                </c:ext>
              </c:extLst>
            </c:dLbl>
            <c:dLbl>
              <c:idx val="4"/>
              <c:layout>
                <c:manualLayout>
                  <c:x val="-7.3636944640817683E-3"/>
                  <c:y val="-4.845282869139973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B3A-46B3-A178-EADF500B61EA}"/>
                </c:ext>
              </c:extLst>
            </c:dLbl>
            <c:dLbl>
              <c:idx val="6"/>
              <c:layout>
                <c:manualLayout>
                  <c:x val="-3.6818472320408841E-3"/>
                  <c:y val="-4.845282869139973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B3A-46B3-A178-EADF500B61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อุดรธานี</c:v>
                </c:pt>
                <c:pt idx="1">
                  <c:v>สกลนคร</c:v>
                </c:pt>
                <c:pt idx="2">
                  <c:v>หนองคาย</c:v>
                </c:pt>
                <c:pt idx="3">
                  <c:v>เลย</c:v>
                </c:pt>
                <c:pt idx="4">
                  <c:v>บึงกาฬ</c:v>
                </c:pt>
                <c:pt idx="5">
                  <c:v>หนองบัวลำภู</c:v>
                </c:pt>
                <c:pt idx="6">
                  <c:v>นครพนม</c:v>
                </c:pt>
                <c:pt idx="7">
                  <c:v>เขต 8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30.85</c:v>
                </c:pt>
                <c:pt idx="1">
                  <c:v>26.51</c:v>
                </c:pt>
                <c:pt idx="2">
                  <c:v>35.409999999999997</c:v>
                </c:pt>
                <c:pt idx="3">
                  <c:v>31.26</c:v>
                </c:pt>
                <c:pt idx="4">
                  <c:v>17.86</c:v>
                </c:pt>
                <c:pt idx="5">
                  <c:v>24.44</c:v>
                </c:pt>
                <c:pt idx="6">
                  <c:v>19.46</c:v>
                </c:pt>
                <c:pt idx="7">
                  <c:v>27.37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FB3A-46B3-A178-EADF500B61E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ปี 61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045541696122653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B3A-46B3-A178-EADF500B61EA}"/>
                </c:ext>
              </c:extLst>
            </c:dLbl>
            <c:dLbl>
              <c:idx val="1"/>
              <c:layout>
                <c:manualLayout>
                  <c:x val="5.5227708480613267E-3"/>
                  <c:y val="4.845282869139973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B3A-46B3-A178-EADF500B61EA}"/>
                </c:ext>
              </c:extLst>
            </c:dLbl>
            <c:dLbl>
              <c:idx val="2"/>
              <c:layout>
                <c:manualLayout>
                  <c:x val="1.1045541696122653E-2"/>
                  <c:y val="9.690565738279947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B3A-46B3-A178-EADF500B61EA}"/>
                </c:ext>
              </c:extLst>
            </c:dLbl>
            <c:dLbl>
              <c:idx val="3"/>
              <c:layout>
                <c:manualLayout>
                  <c:x val="1.2886465312143094E-2"/>
                  <c:y val="1.453584860741994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B3A-46B3-A178-EADF500B61EA}"/>
                </c:ext>
              </c:extLst>
            </c:dLbl>
            <c:dLbl>
              <c:idx val="5"/>
              <c:layout>
                <c:manualLayout>
                  <c:x val="1.4727388928163537E-2"/>
                  <c:y val="4.845282869139973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B3A-46B3-A178-EADF500B61EA}"/>
                </c:ext>
              </c:extLst>
            </c:dLbl>
            <c:dLbl>
              <c:idx val="7"/>
              <c:layout>
                <c:manualLayout>
                  <c:x val="9.2046180801022108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B3A-46B3-A178-EADF500B61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อุดรธานี</c:v>
                </c:pt>
                <c:pt idx="1">
                  <c:v>สกลนคร</c:v>
                </c:pt>
                <c:pt idx="2">
                  <c:v>หนองคาย</c:v>
                </c:pt>
                <c:pt idx="3">
                  <c:v>เลย</c:v>
                </c:pt>
                <c:pt idx="4">
                  <c:v>บึงกาฬ</c:v>
                </c:pt>
                <c:pt idx="5">
                  <c:v>หนองบัวลำภู</c:v>
                </c:pt>
                <c:pt idx="6">
                  <c:v>นครพนม</c:v>
                </c:pt>
                <c:pt idx="7">
                  <c:v>เขต 8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>
                  <c:v>24.38</c:v>
                </c:pt>
                <c:pt idx="1">
                  <c:v>24.15</c:v>
                </c:pt>
                <c:pt idx="2">
                  <c:v>23.48</c:v>
                </c:pt>
                <c:pt idx="3">
                  <c:v>28.91</c:v>
                </c:pt>
                <c:pt idx="4">
                  <c:v>22.32</c:v>
                </c:pt>
                <c:pt idx="5">
                  <c:v>24.24</c:v>
                </c:pt>
                <c:pt idx="6">
                  <c:v>21.58</c:v>
                </c:pt>
                <c:pt idx="7">
                  <c:v>24.24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FB3A-46B3-A178-EADF500B61E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ปี 62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3636944640817683E-3"/>
                  <c:y val="4.845282869139929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FB3A-46B3-A178-EADF500B61EA}"/>
                </c:ext>
              </c:extLst>
            </c:dLbl>
            <c:dLbl>
              <c:idx val="2"/>
              <c:layout>
                <c:manualLayout>
                  <c:x val="1.2886465312143094E-2"/>
                  <c:y val="9.690565738279947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FB3A-46B3-A178-EADF500B61EA}"/>
                </c:ext>
              </c:extLst>
            </c:dLbl>
            <c:dLbl>
              <c:idx val="3"/>
              <c:layout>
                <c:manualLayout>
                  <c:x val="9.2046180801022108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FB3A-46B3-A178-EADF500B61EA}"/>
                </c:ext>
              </c:extLst>
            </c:dLbl>
            <c:dLbl>
              <c:idx val="4"/>
              <c:layout>
                <c:manualLayout>
                  <c:x val="5.522770848061259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FB3A-46B3-A178-EADF500B61EA}"/>
                </c:ext>
              </c:extLst>
            </c:dLbl>
            <c:dLbl>
              <c:idx val="5"/>
              <c:layout>
                <c:manualLayout>
                  <c:x val="1.1045541696122653E-2"/>
                  <c:y val="4.845282869139973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FB3A-46B3-A178-EADF500B61EA}"/>
                </c:ext>
              </c:extLst>
            </c:dLbl>
            <c:dLbl>
              <c:idx val="6"/>
              <c:layout>
                <c:manualLayout>
                  <c:x val="7.3636944640817683E-3"/>
                  <c:y val="4.441457988609954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FB3A-46B3-A178-EADF500B61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อุดรธานี</c:v>
                </c:pt>
                <c:pt idx="1">
                  <c:v>สกลนคร</c:v>
                </c:pt>
                <c:pt idx="2">
                  <c:v>หนองคาย</c:v>
                </c:pt>
                <c:pt idx="3">
                  <c:v>เลย</c:v>
                </c:pt>
                <c:pt idx="4">
                  <c:v>บึงกาฬ</c:v>
                </c:pt>
                <c:pt idx="5">
                  <c:v>หนองบัวลำภู</c:v>
                </c:pt>
                <c:pt idx="6">
                  <c:v>นครพนม</c:v>
                </c:pt>
                <c:pt idx="7">
                  <c:v>เขต 8</c:v>
                </c:pt>
              </c:strCache>
            </c:strRef>
          </c:cat>
          <c:val>
            <c:numRef>
              <c:f>Sheet1!$E$2:$E$9</c:f>
              <c:numCache>
                <c:formatCode>General</c:formatCode>
                <c:ptCount val="8"/>
                <c:pt idx="0">
                  <c:v>22.74</c:v>
                </c:pt>
                <c:pt idx="1">
                  <c:v>17.75</c:v>
                </c:pt>
                <c:pt idx="2">
                  <c:v>21.27</c:v>
                </c:pt>
                <c:pt idx="3">
                  <c:v>18.39</c:v>
                </c:pt>
                <c:pt idx="4">
                  <c:v>17.440000000000001</c:v>
                </c:pt>
                <c:pt idx="5">
                  <c:v>20.72</c:v>
                </c:pt>
                <c:pt idx="6">
                  <c:v>20.66</c:v>
                </c:pt>
                <c:pt idx="7">
                  <c:v>19.809999999999999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9-FB3A-46B3-A178-EADF500B61E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pher</c:v>
                </c:pt>
              </c:strCache>
            </c:strRef>
          </c:tx>
          <c:spPr>
            <a:noFill/>
            <a:ln>
              <a:solidFill>
                <a:srgbClr val="FF0000"/>
              </a:solidFill>
              <a:prstDash val="sysDash"/>
            </a:ln>
          </c:spPr>
          <c:invertIfNegative val="0"/>
          <c:dLbls>
            <c:dLbl>
              <c:idx val="6"/>
              <c:layout>
                <c:manualLayout>
                  <c:x val="7.2916666666666668E-3"/>
                  <c:y val="8.241080814504302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FB3A-46B3-A178-EADF500B61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อุดรธานี</c:v>
                </c:pt>
                <c:pt idx="1">
                  <c:v>สกลนคร</c:v>
                </c:pt>
                <c:pt idx="2">
                  <c:v>หนองคาย</c:v>
                </c:pt>
                <c:pt idx="3">
                  <c:v>เลย</c:v>
                </c:pt>
                <c:pt idx="4">
                  <c:v>บึงกาฬ</c:v>
                </c:pt>
                <c:pt idx="5">
                  <c:v>หนองบัวลำภู</c:v>
                </c:pt>
                <c:pt idx="6">
                  <c:v>นครพนม</c:v>
                </c:pt>
                <c:pt idx="7">
                  <c:v>เขต 8</c:v>
                </c:pt>
              </c:strCache>
            </c:strRef>
          </c:cat>
          <c:val>
            <c:numRef>
              <c:f>Sheet1!$F$2:$F$9</c:f>
              <c:numCache>
                <c:formatCode>0.0</c:formatCode>
                <c:ptCount val="8"/>
                <c:pt idx="0" formatCode="General">
                  <c:v>21.1</c:v>
                </c:pt>
                <c:pt idx="1">
                  <c:v>13</c:v>
                </c:pt>
                <c:pt idx="2" formatCode="General">
                  <c:v>11.9</c:v>
                </c:pt>
                <c:pt idx="3" formatCode="General">
                  <c:v>14.2</c:v>
                </c:pt>
                <c:pt idx="4" formatCode="General">
                  <c:v>16.5</c:v>
                </c:pt>
                <c:pt idx="5" formatCode="General">
                  <c:v>16.7</c:v>
                </c:pt>
                <c:pt idx="6">
                  <c:v>20</c:v>
                </c:pt>
                <c:pt idx="7" formatCode="General">
                  <c:v>16.899999999999999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B-FB3A-46B3-A178-EADF500B61E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42939776"/>
        <c:axId val="242941312"/>
      </c:barChart>
      <c:catAx>
        <c:axId val="2429397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th-TH"/>
          </a:p>
        </c:txPr>
        <c:crossAx val="242941312"/>
        <c:crosses val="autoZero"/>
        <c:auto val="1"/>
        <c:lblAlgn val="ctr"/>
        <c:lblOffset val="100"/>
        <c:noMultiLvlLbl val="0"/>
      </c:catAx>
      <c:valAx>
        <c:axId val="2429413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th-TH"/>
          </a:p>
        </c:txPr>
        <c:crossAx val="242939776"/>
        <c:crosses val="autoZero"/>
        <c:crossBetween val="between"/>
      </c:valAx>
    </c:plotArea>
    <c:legend>
      <c:legendPos val="r"/>
      <c:legendEntry>
        <c:idx val="4"/>
        <c:txPr>
          <a:bodyPr/>
          <a:lstStyle/>
          <a:p>
            <a:pPr>
              <a:defRPr sz="1400"/>
            </a:pPr>
            <a:endParaRPr lang="th-TH"/>
          </a:p>
        </c:txPr>
      </c:legendEntry>
      <c:layout>
        <c:manualLayout>
          <c:xMode val="edge"/>
          <c:yMode val="edge"/>
          <c:x val="0.94289468503937013"/>
          <c:y val="0.29383489993621048"/>
          <c:w val="4.8273047900262468E-2"/>
          <c:h val="0.52196215591865336"/>
        </c:manualLayout>
      </c:layout>
      <c:overlay val="0"/>
      <c:txPr>
        <a:bodyPr/>
        <a:lstStyle/>
        <a:p>
          <a:pPr>
            <a:defRPr sz="1400"/>
          </a:pPr>
          <a:endParaRPr lang="th-TH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th-TH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15-19 ปี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dPt>
            <c:idx val="7"/>
            <c:invertIfNegative val="0"/>
            <c:bubble3D val="0"/>
            <c:spPr>
              <a:solidFill>
                <a:srgbClr val="2B99C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C2F-4BD6-8ECA-A5FE308FE0E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หนองบัวลำภู</c:v>
                </c:pt>
                <c:pt idx="1">
                  <c:v>อุดรธานี</c:v>
                </c:pt>
                <c:pt idx="2">
                  <c:v>นครพนม</c:v>
                </c:pt>
                <c:pt idx="3">
                  <c:v>บึงกาฬ</c:v>
                </c:pt>
                <c:pt idx="4">
                  <c:v>สกลนคร</c:v>
                </c:pt>
                <c:pt idx="5">
                  <c:v>หนองคาย</c:v>
                </c:pt>
                <c:pt idx="6">
                  <c:v>เลย</c:v>
                </c:pt>
                <c:pt idx="7">
                  <c:v>เขต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29.3</c:v>
                </c:pt>
                <c:pt idx="1">
                  <c:v>25.5</c:v>
                </c:pt>
                <c:pt idx="2">
                  <c:v>30.66</c:v>
                </c:pt>
                <c:pt idx="3">
                  <c:v>39.49</c:v>
                </c:pt>
                <c:pt idx="4">
                  <c:v>34.99</c:v>
                </c:pt>
                <c:pt idx="5">
                  <c:v>31.44</c:v>
                </c:pt>
                <c:pt idx="6">
                  <c:v>28.85</c:v>
                </c:pt>
                <c:pt idx="7">
                  <c:v>31.08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C2F-4BD6-8ECA-A5FE308FE0E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10-14 ปี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หนองบัวลำภู</c:v>
                </c:pt>
                <c:pt idx="1">
                  <c:v>อุดรธานี</c:v>
                </c:pt>
                <c:pt idx="2">
                  <c:v>นครพนม</c:v>
                </c:pt>
                <c:pt idx="3">
                  <c:v>บึงกาฬ</c:v>
                </c:pt>
                <c:pt idx="4">
                  <c:v>สกลนคร</c:v>
                </c:pt>
                <c:pt idx="5">
                  <c:v>หนองคาย</c:v>
                </c:pt>
                <c:pt idx="6">
                  <c:v>เลย</c:v>
                </c:pt>
                <c:pt idx="7">
                  <c:v>เขต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1.1100000000000001</c:v>
                </c:pt>
                <c:pt idx="1">
                  <c:v>0.93</c:v>
                </c:pt>
                <c:pt idx="2">
                  <c:v>1</c:v>
                </c:pt>
                <c:pt idx="3">
                  <c:v>1.46</c:v>
                </c:pt>
                <c:pt idx="4">
                  <c:v>1.27</c:v>
                </c:pt>
                <c:pt idx="5">
                  <c:v>4.16</c:v>
                </c:pt>
                <c:pt idx="6">
                  <c:v>0.96</c:v>
                </c:pt>
                <c:pt idx="7">
                  <c:v>1.22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C2F-4BD6-8ECA-A5FE308FE0E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43302784"/>
        <c:axId val="243304320"/>
      </c:barChart>
      <c:catAx>
        <c:axId val="2433027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th-TH"/>
          </a:p>
        </c:txPr>
        <c:crossAx val="243304320"/>
        <c:crosses val="autoZero"/>
        <c:auto val="1"/>
        <c:lblAlgn val="ctr"/>
        <c:lblOffset val="100"/>
        <c:noMultiLvlLbl val="0"/>
      </c:catAx>
      <c:valAx>
        <c:axId val="2433043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th-TH"/>
          </a:p>
        </c:txPr>
        <c:crossAx val="243302784"/>
        <c:crosses val="autoZero"/>
        <c:crossBetween val="between"/>
      </c:valAx>
      <c:spPr>
        <a:ln w="12700"/>
      </c:spPr>
    </c:plotArea>
    <c:legend>
      <c:legendPos val="b"/>
      <c:layout/>
      <c:overlay val="0"/>
      <c:txPr>
        <a:bodyPr/>
        <a:lstStyle/>
        <a:p>
          <a:pPr>
            <a:defRPr sz="11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th-TH"/>
        </a:p>
      </c:txPr>
    </c:legend>
    <c:plotVisOnly val="1"/>
    <c:dispBlanksAs val="gap"/>
    <c:showDLblsOverMax val="0"/>
  </c:chart>
  <c:txPr>
    <a:bodyPr/>
    <a:lstStyle/>
    <a:p>
      <a:pPr>
        <a:defRPr sz="140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ร้อยละการคลอดซ้ำ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dPt>
            <c:idx val="7"/>
            <c:invertIfNegative val="0"/>
            <c:bubble3D val="0"/>
            <c:spPr>
              <a:solidFill>
                <a:srgbClr val="2B99C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C7D-4629-9AB6-6A26631C8F2F}"/>
              </c:ext>
            </c:extLst>
          </c:dPt>
          <c:dPt>
            <c:idx val="8"/>
            <c:invertIfNegative val="0"/>
            <c:bubble3D val="0"/>
            <c:spPr>
              <a:solidFill>
                <a:srgbClr val="4976C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C7D-4629-9AB6-6A26631C8F2F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หนองคาย</c:v>
                </c:pt>
                <c:pt idx="1">
                  <c:v>สกลนคร</c:v>
                </c:pt>
                <c:pt idx="2">
                  <c:v>หนองบัวลำภู</c:v>
                </c:pt>
                <c:pt idx="3">
                  <c:v>อุดรธานี</c:v>
                </c:pt>
                <c:pt idx="4">
                  <c:v>เลย</c:v>
                </c:pt>
                <c:pt idx="5">
                  <c:v>นครพนม</c:v>
                </c:pt>
                <c:pt idx="6">
                  <c:v>บึงกาฬ</c:v>
                </c:pt>
                <c:pt idx="7">
                  <c:v>เขต</c:v>
                </c:pt>
                <c:pt idx="8">
                  <c:v>ประเทศ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10.86</c:v>
                </c:pt>
                <c:pt idx="1">
                  <c:v>12.34</c:v>
                </c:pt>
                <c:pt idx="2">
                  <c:v>13.19</c:v>
                </c:pt>
                <c:pt idx="3">
                  <c:v>13.44</c:v>
                </c:pt>
                <c:pt idx="4">
                  <c:v>15.04</c:v>
                </c:pt>
                <c:pt idx="5">
                  <c:v>17.46</c:v>
                </c:pt>
                <c:pt idx="6">
                  <c:v>18.07</c:v>
                </c:pt>
                <c:pt idx="7">
                  <c:v>14.09</c:v>
                </c:pt>
                <c:pt idx="8">
                  <c:v>14.82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C7D-4629-9AB6-6A26631C8F2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การให้บริการยาฝังคุมกำเนิด</c:v>
                </c:pt>
              </c:strCache>
            </c:strRef>
          </c:tx>
          <c:spPr>
            <a:ln w="12700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 w="1270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8C7D-4629-9AB6-6A26631C8F2F}"/>
              </c:ext>
            </c:extLst>
          </c:dPt>
          <c:dLbls>
            <c:dLbl>
              <c:idx val="5"/>
              <c:layout>
                <c:manualLayout>
                  <c:x val="8.5807310394347934E-3"/>
                  <c:y val="-2.27625571349146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C7D-4629-9AB6-6A26631C8F2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Sheet1!$A$2:$A$10</c:f>
              <c:strCache>
                <c:ptCount val="9"/>
                <c:pt idx="0">
                  <c:v>หนองคาย</c:v>
                </c:pt>
                <c:pt idx="1">
                  <c:v>สกลนคร</c:v>
                </c:pt>
                <c:pt idx="2">
                  <c:v>หนองบัวลำภู</c:v>
                </c:pt>
                <c:pt idx="3">
                  <c:v>อุดรธานี</c:v>
                </c:pt>
                <c:pt idx="4">
                  <c:v>เลย</c:v>
                </c:pt>
                <c:pt idx="5">
                  <c:v>นครพนม</c:v>
                </c:pt>
                <c:pt idx="6">
                  <c:v>บึงกาฬ</c:v>
                </c:pt>
                <c:pt idx="7">
                  <c:v>เขต</c:v>
                </c:pt>
                <c:pt idx="8">
                  <c:v>ประเทศ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87</c:v>
                </c:pt>
                <c:pt idx="1">
                  <c:v>51.09</c:v>
                </c:pt>
                <c:pt idx="2">
                  <c:v>4.76</c:v>
                </c:pt>
                <c:pt idx="3">
                  <c:v>52.96</c:v>
                </c:pt>
                <c:pt idx="4">
                  <c:v>8.6999999999999993</c:v>
                </c:pt>
                <c:pt idx="5">
                  <c:v>17.239999999999998</c:v>
                </c:pt>
                <c:pt idx="6">
                  <c:v>56.41</c:v>
                </c:pt>
                <c:pt idx="7">
                  <c:v>53.13</c:v>
                </c:pt>
                <c:pt idx="8">
                  <c:v>64.89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8C7D-4629-9AB6-6A26631C8F2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หน่วยบริการที่สามารถให้บริการยาฝังคุมกำเนิด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7985051792228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C7D-4629-9AB6-6A26631C8F2F}"/>
                </c:ext>
              </c:extLst>
            </c:dLbl>
            <c:dLbl>
              <c:idx val="3"/>
              <c:layout>
                <c:manualLayout>
                  <c:x val="7.508139659505365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C7D-4629-9AB6-6A26631C8F2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Sheet1!$A$2:$A$10</c:f>
              <c:strCache>
                <c:ptCount val="9"/>
                <c:pt idx="0">
                  <c:v>หนองคาย</c:v>
                </c:pt>
                <c:pt idx="1">
                  <c:v>สกลนคร</c:v>
                </c:pt>
                <c:pt idx="2">
                  <c:v>หนองบัวลำภู</c:v>
                </c:pt>
                <c:pt idx="3">
                  <c:v>อุดรธานี</c:v>
                </c:pt>
                <c:pt idx="4">
                  <c:v>เลย</c:v>
                </c:pt>
                <c:pt idx="5">
                  <c:v>นครพนม</c:v>
                </c:pt>
                <c:pt idx="6">
                  <c:v>บึงกาฬ</c:v>
                </c:pt>
                <c:pt idx="7">
                  <c:v>เขต</c:v>
                </c:pt>
                <c:pt idx="8">
                  <c:v>ประเทศ</c:v>
                </c:pt>
              </c:strCache>
            </c:strRef>
          </c:cat>
          <c:val>
            <c:numRef>
              <c:f>Sheet1!$D$2:$D$10</c:f>
              <c:numCache>
                <c:formatCode>General</c:formatCode>
                <c:ptCount val="9"/>
                <c:pt idx="0">
                  <c:v>88.89</c:v>
                </c:pt>
                <c:pt idx="1">
                  <c:v>100</c:v>
                </c:pt>
                <c:pt idx="2">
                  <c:v>83.33</c:v>
                </c:pt>
                <c:pt idx="3">
                  <c:v>100</c:v>
                </c:pt>
                <c:pt idx="4">
                  <c:v>50</c:v>
                </c:pt>
                <c:pt idx="5">
                  <c:v>58.33</c:v>
                </c:pt>
                <c:pt idx="6">
                  <c:v>100</c:v>
                </c:pt>
                <c:pt idx="7" formatCode="0.00">
                  <c:v>82.935714285714283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8C7D-4629-9AB6-6A26631C8F2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43246208"/>
        <c:axId val="243247744"/>
      </c:barChart>
      <c:catAx>
        <c:axId val="2432462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43247744"/>
        <c:crosses val="autoZero"/>
        <c:auto val="1"/>
        <c:lblAlgn val="ctr"/>
        <c:lblOffset val="100"/>
        <c:noMultiLvlLbl val="0"/>
      </c:catAx>
      <c:valAx>
        <c:axId val="243247744"/>
        <c:scaling>
          <c:orientation val="minMax"/>
          <c:max val="100"/>
        </c:scaling>
        <c:delete val="0"/>
        <c:axPos val="l"/>
        <c:numFmt formatCode="General" sourceLinked="1"/>
        <c:majorTickMark val="none"/>
        <c:minorTickMark val="none"/>
        <c:tickLblPos val="nextTo"/>
        <c:crossAx val="243246208"/>
        <c:crossesAt val="1"/>
        <c:crossBetween val="between"/>
      </c:valAx>
      <c:spPr>
        <a:ln w="12700"/>
      </c:spPr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th-TH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r>
              <a:rPr lang="th-TH" dirty="0">
                <a:solidFill>
                  <a:srgbClr val="C00000"/>
                </a:solidFill>
              </a:rPr>
              <a:t>อัตราป่วย</a:t>
            </a:r>
            <a:r>
              <a:rPr lang="en-US" dirty="0">
                <a:solidFill>
                  <a:srgbClr val="C00000"/>
                </a:solidFill>
              </a:rPr>
              <a:t> 5</a:t>
            </a:r>
            <a:r>
              <a:rPr lang="en-US" baseline="0" dirty="0">
                <a:solidFill>
                  <a:srgbClr val="C00000"/>
                </a:solidFill>
              </a:rPr>
              <a:t> </a:t>
            </a:r>
            <a:r>
              <a:rPr lang="th-TH" baseline="0" dirty="0">
                <a:solidFill>
                  <a:srgbClr val="C00000"/>
                </a:solidFill>
              </a:rPr>
              <a:t>อันดับ</a:t>
            </a:r>
            <a:endParaRPr lang="th-TH" dirty="0">
              <a:solidFill>
                <a:srgbClr val="C0000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อัตราป่วย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995-4CE8-B7D2-E2950F7D94B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995-4CE8-B7D2-E2950F7D94B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995-4CE8-B7D2-E2950F7D94B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995-4CE8-B7D2-E2950F7D94B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995-4CE8-B7D2-E2950F7D94B9}"/>
              </c:ext>
            </c:extLst>
          </c:dPt>
          <c:dLbls>
            <c:dLbl>
              <c:idx val="3"/>
              <c:layout>
                <c:manualLayout>
                  <c:x val="-0.26473451380260066"/>
                  <c:y val="-0.1184518985628945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995-4CE8-B7D2-E2950F7D94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HT</c:v>
                </c:pt>
                <c:pt idx="1">
                  <c:v>DM</c:v>
                </c:pt>
                <c:pt idx="2">
                  <c:v>ปอด</c:v>
                </c:pt>
                <c:pt idx="3">
                  <c:v>หลอดเลือดสมอง</c:v>
                </c:pt>
                <c:pt idx="4">
                  <c:v>CVD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36.85</c:v>
                </c:pt>
                <c:pt idx="1">
                  <c:v>21.97</c:v>
                </c:pt>
                <c:pt idx="2">
                  <c:v>1.65</c:v>
                </c:pt>
                <c:pt idx="3">
                  <c:v>1.24</c:v>
                </c:pt>
                <c:pt idx="4">
                  <c:v>0.85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6995-4CE8-B7D2-E2950F7D94B9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3737286353338126E-2"/>
          <c:y val="0.87099280885505892"/>
          <c:w val="0.89999990816327458"/>
          <c:h val="0.105742584269168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916379436338046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ngsana New" panose="02020603050405020304" pitchFamily="18" charset="-34"/>
              <a:ea typeface="+mn-ea"/>
              <a:cs typeface="Angsana New" panose="02020603050405020304" pitchFamily="18" charset="-34"/>
            </a:defRPr>
          </a:pPr>
          <a:endParaRPr lang="th-TH"/>
        </a:p>
      </c:txPr>
    </c:title>
    <c:autoTitleDeleted val="0"/>
    <c:plotArea>
      <c:layout>
        <c:manualLayout>
          <c:layoutTarget val="inner"/>
          <c:xMode val="edge"/>
          <c:yMode val="edge"/>
          <c:x val="5.1559615614218235E-2"/>
          <c:y val="8.1950952100205837E-2"/>
          <c:w val="0.92889420887192209"/>
          <c:h val="0.39553364432167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'หน้ารายงาน ราย จว '!$R$3:$R$4</c:f>
              <c:strCache>
                <c:ptCount val="2"/>
                <c:pt idx="0">
                  <c:v>ผู้เข้าร่วมโครงการ (ร้อยละ)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45E5-4EB0-B22F-FF30B880082B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45E5-4EB0-B22F-FF30B880082B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45E5-4EB0-B22F-FF30B880082B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45E5-4EB0-B22F-FF30B880082B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45E5-4EB0-B22F-FF30B880082B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45E5-4EB0-B22F-FF30B880082B}"/>
              </c:ext>
            </c:extLst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45E5-4EB0-B22F-FF30B880082B}"/>
              </c:ext>
            </c:extLst>
          </c:dPt>
          <c:dPt>
            <c:idx val="7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45E5-4EB0-B22F-FF30B880082B}"/>
              </c:ext>
            </c:extLst>
          </c:dPt>
          <c:dPt>
            <c:idx val="8"/>
            <c:invertIfNegative val="0"/>
            <c:bubble3D val="0"/>
            <c:spPr>
              <a:solidFill>
                <a:srgbClr val="086C2E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45E5-4EB0-B22F-FF30B880082B}"/>
              </c:ext>
            </c:extLst>
          </c:dPt>
          <c:dLbls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rgbClr val="FF0000"/>
                      </a:solidFill>
                      <a:latin typeface="Angsana New" panose="02020603050405020304" pitchFamily="18" charset="-34"/>
                      <a:ea typeface="+mn-ea"/>
                      <a:cs typeface="Angsana New" panose="02020603050405020304" pitchFamily="18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ngsana New" panose="02020603050405020304" pitchFamily="18" charset="-34"/>
                    <a:ea typeface="+mn-ea"/>
                    <a:cs typeface="Angsana New" panose="02020603050405020304" pitchFamily="18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'หน้ารายงาน ราย จว '!$Q$31:$Q$39</c:f>
              <c:strCache>
                <c:ptCount val="9"/>
                <c:pt idx="0">
                  <c:v>นครพนม</c:v>
                </c:pt>
                <c:pt idx="1">
                  <c:v>หนองบัวลำภู</c:v>
                </c:pt>
                <c:pt idx="2">
                  <c:v>หนองคาย</c:v>
                </c:pt>
                <c:pt idx="3">
                  <c:v>สกลนคร</c:v>
                </c:pt>
                <c:pt idx="4">
                  <c:v>เลย</c:v>
                </c:pt>
                <c:pt idx="5">
                  <c:v>อุดรธานี</c:v>
                </c:pt>
                <c:pt idx="6">
                  <c:v>บึงกาฬ</c:v>
                </c:pt>
                <c:pt idx="7">
                  <c:v>เขต 8</c:v>
                </c:pt>
                <c:pt idx="8">
                  <c:v>ประเทศ</c:v>
                </c:pt>
              </c:strCache>
            </c:strRef>
          </c:cat>
          <c:val>
            <c:numRef>
              <c:f>'หน้ารายงาน ราย จว '!$R$31:$R$39</c:f>
              <c:numCache>
                <c:formatCode>0.0</c:formatCode>
                <c:ptCount val="9"/>
                <c:pt idx="0">
                  <c:v>179.0257407961688</c:v>
                </c:pt>
                <c:pt idx="1">
                  <c:v>117.31822666802763</c:v>
                </c:pt>
                <c:pt idx="2">
                  <c:v>93.860915888450307</c:v>
                </c:pt>
                <c:pt idx="3">
                  <c:v>90.504619138922777</c:v>
                </c:pt>
                <c:pt idx="4">
                  <c:v>86.018148820326672</c:v>
                </c:pt>
                <c:pt idx="5">
                  <c:v>81.049878128529812</c:v>
                </c:pt>
                <c:pt idx="6">
                  <c:v>49.196455073569943</c:v>
                </c:pt>
                <c:pt idx="7">
                  <c:v>102.52997635800202</c:v>
                </c:pt>
                <c:pt idx="8">
                  <c:v>108.31349999999999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45E5-4EB0-B22F-FF30B88008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6"/>
        <c:overlap val="-1"/>
        <c:axId val="202706944"/>
        <c:axId val="202708480"/>
      </c:barChart>
      <c:catAx>
        <c:axId val="202706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defRPr>
            </a:pPr>
            <a:endParaRPr lang="th-TH"/>
          </a:p>
        </c:txPr>
        <c:crossAx val="202708480"/>
        <c:crosses val="autoZero"/>
        <c:auto val="1"/>
        <c:lblAlgn val="ctr"/>
        <c:lblOffset val="100"/>
        <c:noMultiLvlLbl val="0"/>
      </c:catAx>
      <c:valAx>
        <c:axId val="202708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 ;\-#,##0\ 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defRPr>
            </a:pPr>
            <a:endParaRPr lang="th-TH"/>
          </a:p>
        </c:txPr>
        <c:crossAx val="202706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Angsana New" panose="02020603050405020304" pitchFamily="18" charset="-34"/>
          <a:cs typeface="Angsana New" panose="02020603050405020304" pitchFamily="18" charset="-34"/>
        </a:defRPr>
      </a:pPr>
      <a:endParaRPr lang="th-TH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743943360567213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ngsana New" panose="02020603050405020304" pitchFamily="18" charset="-34"/>
              <a:ea typeface="+mn-ea"/>
              <a:cs typeface="Angsana New" panose="02020603050405020304" pitchFamily="18" charset="-34"/>
            </a:defRPr>
          </a:pPr>
          <a:endParaRPr lang="th-TH"/>
        </a:p>
      </c:txPr>
    </c:title>
    <c:autoTitleDeleted val="0"/>
    <c:plotArea>
      <c:layout>
        <c:manualLayout>
          <c:layoutTarget val="inner"/>
          <c:xMode val="edge"/>
          <c:yMode val="edge"/>
          <c:x val="4.8550286018319726E-2"/>
          <c:y val="0.20599010392969588"/>
          <c:w val="0.93521009957545675"/>
          <c:h val="0.253614688748374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'หน้ารายงาน ราย จว '!$U$30</c:f>
              <c:strCache>
                <c:ptCount val="1"/>
                <c:pt idx="0">
                  <c:v>เลิกสูบบุหรี่ ได้ 6 เดือน (ร้อยละ)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523-4613-936A-BB1BBB977AE4}"/>
              </c:ext>
            </c:extLst>
          </c:dPt>
          <c:dPt>
            <c:idx val="8"/>
            <c:invertIfNegative val="0"/>
            <c:bubble3D val="0"/>
            <c:spPr>
              <a:solidFill>
                <a:srgbClr val="086C2E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523-4613-936A-BB1BBB977AE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ngsana New" panose="02020603050405020304" pitchFamily="18" charset="-34"/>
                    <a:ea typeface="+mn-ea"/>
                    <a:cs typeface="Angsana New" panose="02020603050405020304" pitchFamily="18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'หน้ารายงาน ราย จว '!$T$31:$T$39</c:f>
              <c:strCache>
                <c:ptCount val="9"/>
                <c:pt idx="0">
                  <c:v>หนองคาย</c:v>
                </c:pt>
                <c:pt idx="1">
                  <c:v>อุดรธานี</c:v>
                </c:pt>
                <c:pt idx="2">
                  <c:v>นครพนม</c:v>
                </c:pt>
                <c:pt idx="3">
                  <c:v>บึงกาฬ</c:v>
                </c:pt>
                <c:pt idx="4">
                  <c:v>เลย</c:v>
                </c:pt>
                <c:pt idx="5">
                  <c:v>หนองบัวลำภู</c:v>
                </c:pt>
                <c:pt idx="6">
                  <c:v>สกลนคร</c:v>
                </c:pt>
                <c:pt idx="7">
                  <c:v>เขต 8</c:v>
                </c:pt>
                <c:pt idx="8">
                  <c:v>ประเทศ</c:v>
                </c:pt>
              </c:strCache>
            </c:strRef>
          </c:cat>
          <c:val>
            <c:numRef>
              <c:f>'หน้ารายงาน ราย จว '!$U$31:$U$39</c:f>
              <c:numCache>
                <c:formatCode>0.0</c:formatCode>
                <c:ptCount val="9"/>
                <c:pt idx="0">
                  <c:v>5.8397155361050332</c:v>
                </c:pt>
                <c:pt idx="1">
                  <c:v>3.3051183123798906</c:v>
                </c:pt>
                <c:pt idx="2">
                  <c:v>2.2277951933124345</c:v>
                </c:pt>
                <c:pt idx="3">
                  <c:v>1.2497845199103603</c:v>
                </c:pt>
                <c:pt idx="4">
                  <c:v>0.73986553014319068</c:v>
                </c:pt>
                <c:pt idx="5">
                  <c:v>0.51332617963516136</c:v>
                </c:pt>
                <c:pt idx="6">
                  <c:v>0.46543727029065757</c:v>
                </c:pt>
                <c:pt idx="7">
                  <c:v>2.0054569005907048</c:v>
                </c:pt>
                <c:pt idx="8">
                  <c:v>5.0854848810782283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523-4613-936A-BB1BBB977A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-27"/>
        <c:axId val="202788864"/>
        <c:axId val="202790400"/>
      </c:barChart>
      <c:catAx>
        <c:axId val="202788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defRPr>
            </a:pPr>
            <a:endParaRPr lang="th-TH"/>
          </a:p>
        </c:txPr>
        <c:crossAx val="202790400"/>
        <c:crosses val="autoZero"/>
        <c:auto val="1"/>
        <c:lblAlgn val="ctr"/>
        <c:lblOffset val="100"/>
        <c:noMultiLvlLbl val="0"/>
      </c:catAx>
      <c:valAx>
        <c:axId val="202790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defRPr>
            </a:pPr>
            <a:endParaRPr lang="th-TH"/>
          </a:p>
        </c:txPr>
        <c:crossAx val="202788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ngsana New" panose="02020603050405020304" pitchFamily="18" charset="-34"/>
          <a:cs typeface="Angsana New" panose="02020603050405020304" pitchFamily="18" charset="-34"/>
        </a:defRPr>
      </a:pPr>
      <a:endParaRPr lang="th-TH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PPH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Direct</c:v>
                </c:pt>
                <c:pt idx="1">
                  <c:v>Indirect</c:v>
                </c:pt>
                <c:pt idx="3">
                  <c:v>Direct</c:v>
                </c:pt>
                <c:pt idx="4">
                  <c:v>Indirect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75</c:v>
                </c:pt>
                <c:pt idx="3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787-45F4-8B04-B500355D747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Eclamsia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Direct</c:v>
                </c:pt>
                <c:pt idx="1">
                  <c:v>Indirect</c:v>
                </c:pt>
                <c:pt idx="3">
                  <c:v>Direct</c:v>
                </c:pt>
                <c:pt idx="4">
                  <c:v>Indirect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787-45F4-8B04-B500355D747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Heart disease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Direct</c:v>
                </c:pt>
                <c:pt idx="1">
                  <c:v>Indirect</c:v>
                </c:pt>
                <c:pt idx="3">
                  <c:v>Direct</c:v>
                </c:pt>
                <c:pt idx="4">
                  <c:v>Indirect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1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787-45F4-8B04-B500355D747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Pulmonary embolism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Direct</c:v>
                </c:pt>
                <c:pt idx="1">
                  <c:v>Indirect</c:v>
                </c:pt>
                <c:pt idx="3">
                  <c:v>Direct</c:v>
                </c:pt>
                <c:pt idx="4">
                  <c:v>Indirect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1">
                  <c:v>25</c:v>
                </c:pt>
                <c:pt idx="4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787-45F4-8B04-B500355D747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SLE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Direct</c:v>
                </c:pt>
                <c:pt idx="1">
                  <c:v>Indirect</c:v>
                </c:pt>
                <c:pt idx="3">
                  <c:v>Direct</c:v>
                </c:pt>
                <c:pt idx="4">
                  <c:v>Indirect</c:v>
                </c:pt>
              </c:strCache>
            </c:strRef>
          </c:cat>
          <c:val>
            <c:numRef>
              <c:f>Sheet1!$F$2:$F$6</c:f>
              <c:numCache>
                <c:formatCode>General</c:formatCode>
                <c:ptCount val="5"/>
                <c:pt idx="1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787-45F4-8B04-B500355D7476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Suicidal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Direct</c:v>
                </c:pt>
                <c:pt idx="1">
                  <c:v>Indirect</c:v>
                </c:pt>
                <c:pt idx="3">
                  <c:v>Direct</c:v>
                </c:pt>
                <c:pt idx="4">
                  <c:v>Indirect</c:v>
                </c:pt>
              </c:strCache>
            </c:strRef>
          </c:cat>
          <c:val>
            <c:numRef>
              <c:f>Sheet1!$G$2:$G$6</c:f>
              <c:numCache>
                <c:formatCode>General</c:formatCode>
                <c:ptCount val="5"/>
                <c:pt idx="3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787-45F4-8B04-B500355D7476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amniotic embolism 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Direct</c:v>
                </c:pt>
                <c:pt idx="1">
                  <c:v>Indirect</c:v>
                </c:pt>
                <c:pt idx="3">
                  <c:v>Direct</c:v>
                </c:pt>
                <c:pt idx="4">
                  <c:v>Indirect</c:v>
                </c:pt>
              </c:strCache>
            </c:strRef>
          </c:cat>
          <c:val>
            <c:numRef>
              <c:f>Sheet1!$H$2:$H$6</c:f>
              <c:numCache>
                <c:formatCode>General</c:formatCode>
                <c:ptCount val="5"/>
                <c:pt idx="3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787-45F4-8B04-B500355D7476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Influenza(H1N1)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Direct</c:v>
                </c:pt>
                <c:pt idx="1">
                  <c:v>Indirect</c:v>
                </c:pt>
                <c:pt idx="3">
                  <c:v>Direct</c:v>
                </c:pt>
                <c:pt idx="4">
                  <c:v>Indirect</c:v>
                </c:pt>
              </c:strCache>
            </c:strRef>
          </c:cat>
          <c:val>
            <c:numRef>
              <c:f>Sheet1!$I$2:$I$6</c:f>
              <c:numCache>
                <c:formatCode>General</c:formatCode>
                <c:ptCount val="5"/>
                <c:pt idx="4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B787-45F4-8B04-B500355D7476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sepsis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Direct</c:v>
                </c:pt>
                <c:pt idx="1">
                  <c:v>Indirect</c:v>
                </c:pt>
                <c:pt idx="3">
                  <c:v>Direct</c:v>
                </c:pt>
                <c:pt idx="4">
                  <c:v>Indirect</c:v>
                </c:pt>
              </c:strCache>
            </c:strRef>
          </c:cat>
          <c:val>
            <c:numRef>
              <c:f>Sheet1!$J$2:$J$6</c:f>
              <c:numCache>
                <c:formatCode>General</c:formatCode>
                <c:ptCount val="5"/>
                <c:pt idx="4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787-45F4-8B04-B500355D7476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overtDM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Direct</c:v>
                </c:pt>
                <c:pt idx="1">
                  <c:v>Indirect</c:v>
                </c:pt>
                <c:pt idx="3">
                  <c:v>Direct</c:v>
                </c:pt>
                <c:pt idx="4">
                  <c:v>Indirect</c:v>
                </c:pt>
              </c:strCache>
            </c:strRef>
          </c:cat>
          <c:val>
            <c:numRef>
              <c:f>Sheet1!$K$2:$K$6</c:f>
              <c:numCache>
                <c:formatCode>General</c:formatCode>
                <c:ptCount val="5"/>
                <c:pt idx="4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B787-45F4-8B04-B500355D7476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thyroid strom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Direct</c:v>
                </c:pt>
                <c:pt idx="1">
                  <c:v>Indirect</c:v>
                </c:pt>
                <c:pt idx="3">
                  <c:v>Direct</c:v>
                </c:pt>
                <c:pt idx="4">
                  <c:v>Indirect</c:v>
                </c:pt>
              </c:strCache>
            </c:strRef>
          </c:cat>
          <c:val>
            <c:numRef>
              <c:f>Sheet1!$L$2:$L$6</c:f>
              <c:numCache>
                <c:formatCode>General</c:formatCode>
                <c:ptCount val="5"/>
                <c:pt idx="4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B787-45F4-8B04-B500355D74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1151488"/>
        <c:axId val="122438016"/>
      </c:barChart>
      <c:catAx>
        <c:axId val="2111514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22438016"/>
        <c:crosses val="autoZero"/>
        <c:auto val="1"/>
        <c:lblAlgn val="ctr"/>
        <c:lblOffset val="100"/>
        <c:noMultiLvlLbl val="0"/>
      </c:catAx>
      <c:valAx>
        <c:axId val="12243801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111514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020490192349149"/>
          <c:y val="6.7802221246772224E-2"/>
          <c:w val="0.30013326232771625"/>
          <c:h val="0.9321977787532277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th-TH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668186204137133E-2"/>
          <c:y val="0.14973444337380773"/>
          <c:w val="0.94683548017720998"/>
          <c:h val="0.787248905748941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คลอบคลุม 90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6714645014227285E-4"/>
                  <c:y val="9.92988036783417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B4-48AF-9BA6-2D3EFE764DBC}"/>
                </c:ext>
              </c:extLst>
            </c:dLbl>
            <c:dLbl>
              <c:idx val="1"/>
              <c:layout>
                <c:manualLayout>
                  <c:x val="-1.4384723232056004E-3"/>
                  <c:y val="8.98450223875360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6B4-48AF-9BA6-2D3EFE764DBC}"/>
                </c:ext>
              </c:extLst>
            </c:dLbl>
            <c:dLbl>
              <c:idx val="2"/>
              <c:layout>
                <c:manualLayout>
                  <c:x val="1.4333933703186445E-3"/>
                  <c:y val="6.93509867089106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5F9-4E41-9D18-CE6F4989504B}"/>
                </c:ext>
              </c:extLst>
            </c:dLbl>
            <c:dLbl>
              <c:idx val="3"/>
              <c:layout>
                <c:manualLayout>
                  <c:x val="-3.3632826017421487E-3"/>
                  <c:y val="9.92975072688844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6B4-48AF-9BA6-2D3EFE764DBC}"/>
                </c:ext>
              </c:extLst>
            </c:dLbl>
            <c:dLbl>
              <c:idx val="4"/>
              <c:layout>
                <c:manualLayout>
                  <c:x val="1.4333933703186445E-3"/>
                  <c:y val="6.93509867089106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5F9-4E41-9D18-CE6F4989504B}"/>
                </c:ext>
              </c:extLst>
            </c:dLbl>
            <c:dLbl>
              <c:idx val="6"/>
              <c:layout>
                <c:manualLayout>
                  <c:x val="-1.4435512760925561E-3"/>
                  <c:y val="2.04118520290214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6B4-48AF-9BA6-2D3EFE764DBC}"/>
                </c:ext>
              </c:extLst>
            </c:dLbl>
            <c:dLbl>
              <c:idx val="7"/>
              <c:layout>
                <c:manualLayout>
                  <c:x val="0"/>
                  <c:y val="1.04026480063366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5F9-4E41-9D18-CE6F4989504B}"/>
                </c:ext>
              </c:extLst>
            </c:dLbl>
            <c:dLbl>
              <c:idx val="8"/>
              <c:layout>
                <c:manualLayout>
                  <c:x val="-4.781371775562409E-3"/>
                  <c:y val="5.46145161239878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6B4-48AF-9BA6-2D3EFE764D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เขต8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92.03</c:v>
                </c:pt>
                <c:pt idx="1">
                  <c:v>96.82</c:v>
                </c:pt>
                <c:pt idx="2">
                  <c:v>97.65</c:v>
                </c:pt>
                <c:pt idx="3">
                  <c:v>93.81</c:v>
                </c:pt>
                <c:pt idx="4">
                  <c:v>96.2</c:v>
                </c:pt>
                <c:pt idx="5">
                  <c:v>86.08</c:v>
                </c:pt>
                <c:pt idx="6">
                  <c:v>96.61</c:v>
                </c:pt>
                <c:pt idx="7">
                  <c:v>93.91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6B4-48AF-9BA6-2D3EFE764DB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สงสัยล่าช้า20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7007720234119411E-3"/>
                  <c:y val="1.11534953033818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6B4-48AF-9BA6-2D3EFE764DBC}"/>
                </c:ext>
              </c:extLst>
            </c:dLbl>
            <c:dLbl>
              <c:idx val="1"/>
              <c:layout>
                <c:manualLayout>
                  <c:x val="1.1660147172253476E-3"/>
                  <c:y val="3.05018745244064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6B4-48AF-9BA6-2D3EFE764DBC}"/>
                </c:ext>
              </c:extLst>
            </c:dLbl>
            <c:dLbl>
              <c:idx val="2"/>
              <c:layout>
                <c:manualLayout>
                  <c:x val="1.7222221167492953E-2"/>
                  <c:y val="5.6537591334235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6B4-48AF-9BA6-2D3EFE764DBC}"/>
                </c:ext>
              </c:extLst>
            </c:dLbl>
            <c:dLbl>
              <c:idx val="3"/>
              <c:layout>
                <c:manualLayout>
                  <c:x val="4.8993836859970111E-3"/>
                  <c:y val="7.16881695680771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6B4-48AF-9BA6-2D3EFE764DBC}"/>
                </c:ext>
              </c:extLst>
            </c:dLbl>
            <c:dLbl>
              <c:idx val="4"/>
              <c:layout>
                <c:manualLayout>
                  <c:x val="5.7550179490195022E-3"/>
                  <c:y val="2.02160856610282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6B4-48AF-9BA6-2D3EFE764DBC}"/>
                </c:ext>
              </c:extLst>
            </c:dLbl>
            <c:dLbl>
              <c:idx val="5"/>
              <c:layout>
                <c:manualLayout>
                  <c:x val="-2.2675831655962113E-3"/>
                  <c:y val="7.28567609976603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6B4-48AF-9BA6-2D3EFE764DBC}"/>
                </c:ext>
              </c:extLst>
            </c:dLbl>
            <c:dLbl>
              <c:idx val="6"/>
              <c:layout>
                <c:manualLayout>
                  <c:x val="-3.4121534150766348E-3"/>
                  <c:y val="2.81990941232137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6B4-48AF-9BA6-2D3EFE764DBC}"/>
                </c:ext>
              </c:extLst>
            </c:dLbl>
            <c:dLbl>
              <c:idx val="7"/>
              <c:layout>
                <c:manualLayout>
                  <c:x val="-2.2568609317237492E-3"/>
                  <c:y val="1.15179975366747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6B4-48AF-9BA6-2D3EFE764DBC}"/>
                </c:ext>
              </c:extLst>
            </c:dLbl>
            <c:dLbl>
              <c:idx val="8"/>
              <c:layout>
                <c:manualLayout>
                  <c:x val="1.673480121446843E-2"/>
                  <c:y val="4.96495601127162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6B4-48AF-9BA6-2D3EFE764D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เขต8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24.74</c:v>
                </c:pt>
                <c:pt idx="1">
                  <c:v>33.51</c:v>
                </c:pt>
                <c:pt idx="2">
                  <c:v>29.1</c:v>
                </c:pt>
                <c:pt idx="3">
                  <c:v>16.899999999999999</c:v>
                </c:pt>
                <c:pt idx="4">
                  <c:v>22.52</c:v>
                </c:pt>
                <c:pt idx="5">
                  <c:v>19.41</c:v>
                </c:pt>
                <c:pt idx="6">
                  <c:v>27.58</c:v>
                </c:pt>
                <c:pt idx="7">
                  <c:v>25.06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26B4-48AF-9BA6-2D3EFE764DB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ติดตาม90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0"/>
                  <c:y val="1.04026480063366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5F9-4E41-9D18-CE6F4989504B}"/>
                </c:ext>
              </c:extLst>
            </c:dLbl>
            <c:dLbl>
              <c:idx val="6"/>
              <c:layout>
                <c:manualLayout>
                  <c:x val="0"/>
                  <c:y val="1.04026480063366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5F9-4E41-9D18-CE6F4989504B}"/>
                </c:ext>
              </c:extLst>
            </c:dLbl>
            <c:dLbl>
              <c:idx val="7"/>
              <c:layout>
                <c:manualLayout>
                  <c:x val="-1.4333933703186445E-3"/>
                  <c:y val="3.46754933544551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5F9-4E41-9D18-CE6F4989504B}"/>
                </c:ext>
              </c:extLst>
            </c:dLbl>
            <c:dLbl>
              <c:idx val="8"/>
              <c:layout>
                <c:manualLayout>
                  <c:x val="1.673480121446843E-2"/>
                  <c:y val="1.98598240450864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6B4-48AF-9BA6-2D3EFE764D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เขต8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>
                  <c:v>92.69</c:v>
                </c:pt>
                <c:pt idx="1">
                  <c:v>91.62</c:v>
                </c:pt>
                <c:pt idx="2">
                  <c:v>97.85</c:v>
                </c:pt>
                <c:pt idx="3">
                  <c:v>82.56</c:v>
                </c:pt>
                <c:pt idx="4">
                  <c:v>92.18</c:v>
                </c:pt>
                <c:pt idx="5">
                  <c:v>77.52</c:v>
                </c:pt>
                <c:pt idx="6">
                  <c:v>96.55</c:v>
                </c:pt>
                <c:pt idx="7">
                  <c:v>91.67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26B4-48AF-9BA6-2D3EFE764DB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สมวัย 80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2.866786740637289E-3"/>
                  <c:y val="1.733774667722767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5F9-4E41-9D18-CE6F4989504B}"/>
                </c:ext>
              </c:extLst>
            </c:dLbl>
            <c:dLbl>
              <c:idx val="6"/>
              <c:layout>
                <c:manualLayout>
                  <c:x val="1.4333933703186445E-3"/>
                  <c:y val="1.38701973417821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5F9-4E41-9D18-CE6F4989504B}"/>
                </c:ext>
              </c:extLst>
            </c:dLbl>
            <c:dLbl>
              <c:idx val="7"/>
              <c:layout>
                <c:manualLayout>
                  <c:x val="0"/>
                  <c:y val="1.040264800633660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5F9-4E41-9D18-CE6F498950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เขต8</c:v>
                </c:pt>
              </c:strCache>
            </c:strRef>
          </c:cat>
          <c:val>
            <c:numRef>
              <c:f>Sheet1!$E$2:$E$9</c:f>
              <c:numCache>
                <c:formatCode>General</c:formatCode>
                <c:ptCount val="8"/>
                <c:pt idx="0">
                  <c:v>88.67</c:v>
                </c:pt>
                <c:pt idx="1">
                  <c:v>88.86</c:v>
                </c:pt>
                <c:pt idx="2">
                  <c:v>90.61</c:v>
                </c:pt>
                <c:pt idx="3">
                  <c:v>88.56</c:v>
                </c:pt>
                <c:pt idx="4">
                  <c:v>89.61</c:v>
                </c:pt>
                <c:pt idx="5">
                  <c:v>86.8</c:v>
                </c:pt>
                <c:pt idx="6">
                  <c:v>90.48</c:v>
                </c:pt>
                <c:pt idx="7">
                  <c:v>89.19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26B4-48AF-9BA6-2D3EFE764D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4"/>
        <c:overlap val="-27"/>
        <c:axId val="211314944"/>
        <c:axId val="211341312"/>
      </c:barChart>
      <c:catAx>
        <c:axId val="211314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defRPr>
            </a:pPr>
            <a:endParaRPr lang="th-TH"/>
          </a:p>
        </c:txPr>
        <c:crossAx val="211341312"/>
        <c:crosses val="autoZero"/>
        <c:auto val="1"/>
        <c:lblAlgn val="ctr"/>
        <c:lblOffset val="100"/>
        <c:noMultiLvlLbl val="0"/>
      </c:catAx>
      <c:valAx>
        <c:axId val="21134131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defRPr>
            </a:pPr>
            <a:endParaRPr lang="th-TH"/>
          </a:p>
        </c:txPr>
        <c:crossAx val="211314944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1249933023408745"/>
          <c:y val="2.4372403749566833E-2"/>
          <c:w val="0.48639764693232906"/>
          <c:h val="0.107917384953481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 New" panose="020B0500040200020003" pitchFamily="34" charset="-34"/>
              <a:ea typeface="+mn-ea"/>
              <a:cs typeface="TH Sarabun New" panose="020B0500040200020003" pitchFamily="34" charset="-34"/>
            </a:defRPr>
          </a:pPr>
          <a:endParaRPr lang="th-TH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latin typeface="TH Sarabun New" panose="020B0500040200020003" pitchFamily="34" charset="-34"/>
          <a:cs typeface="TH Sarabun New" panose="020B0500040200020003" pitchFamily="34" charset="-34"/>
        </a:defRPr>
      </a:pPr>
      <a:endParaRPr lang="th-TH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h-TH" sz="1600" b="1" dirty="0">
                <a:solidFill>
                  <a:srgbClr val="99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ภาวะอ้วน </a:t>
            </a:r>
          </a:p>
        </c:rich>
      </c:tx>
      <c:layout>
        <c:manualLayout>
          <c:xMode val="edge"/>
          <c:yMode val="edge"/>
          <c:x val="0.25045336451491113"/>
          <c:y val="4.6927105946255529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8.4458208156714273E-2"/>
          <c:y val="0.1906182738584612"/>
          <c:w val="0.91554179184328577"/>
          <c:h val="0.549125105077919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0-2 ปี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อุดร</c:v>
                </c:pt>
                <c:pt idx="1">
                  <c:v>สกลนคร</c:v>
                </c:pt>
                <c:pt idx="2">
                  <c:v>เลย</c:v>
                </c:pt>
                <c:pt idx="3">
                  <c:v>นครพนม</c:v>
                </c:pt>
                <c:pt idx="4">
                  <c:v>หนองบัวลำภู</c:v>
                </c:pt>
                <c:pt idx="5">
                  <c:v>บึงกาฬ</c:v>
                </c:pt>
                <c:pt idx="6">
                  <c:v>หนองคาย</c:v>
                </c:pt>
                <c:pt idx="7">
                  <c:v>เขต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10.31</c:v>
                </c:pt>
                <c:pt idx="1">
                  <c:v>10.39</c:v>
                </c:pt>
                <c:pt idx="2">
                  <c:v>14.37</c:v>
                </c:pt>
                <c:pt idx="3">
                  <c:v>10.210000000000001</c:v>
                </c:pt>
                <c:pt idx="4">
                  <c:v>10.68</c:v>
                </c:pt>
                <c:pt idx="5">
                  <c:v>14.69</c:v>
                </c:pt>
                <c:pt idx="6">
                  <c:v>12.19</c:v>
                </c:pt>
                <c:pt idx="7">
                  <c:v>11.37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844-48BF-B0A2-866733477BF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3-5 ปี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อุดร</c:v>
                </c:pt>
                <c:pt idx="1">
                  <c:v>สกลนคร</c:v>
                </c:pt>
                <c:pt idx="2">
                  <c:v>เลย</c:v>
                </c:pt>
                <c:pt idx="3">
                  <c:v>นครพนม</c:v>
                </c:pt>
                <c:pt idx="4">
                  <c:v>หนองบัวลำภู</c:v>
                </c:pt>
                <c:pt idx="5">
                  <c:v>บึงกาฬ</c:v>
                </c:pt>
                <c:pt idx="6">
                  <c:v>หนองคาย</c:v>
                </c:pt>
                <c:pt idx="7">
                  <c:v>เขต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9.5399999999999991</c:v>
                </c:pt>
                <c:pt idx="1">
                  <c:v>9.09</c:v>
                </c:pt>
                <c:pt idx="2">
                  <c:v>12.4</c:v>
                </c:pt>
                <c:pt idx="3">
                  <c:v>7.56</c:v>
                </c:pt>
                <c:pt idx="4">
                  <c:v>8.17</c:v>
                </c:pt>
                <c:pt idx="5">
                  <c:v>13.19</c:v>
                </c:pt>
                <c:pt idx="6">
                  <c:v>9.86</c:v>
                </c:pt>
                <c:pt idx="7">
                  <c:v>9.73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844-48BF-B0A2-866733477BF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6-14 ปี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อุดร</c:v>
                </c:pt>
                <c:pt idx="1">
                  <c:v>สกลนคร</c:v>
                </c:pt>
                <c:pt idx="2">
                  <c:v>เลย</c:v>
                </c:pt>
                <c:pt idx="3">
                  <c:v>นครพนม</c:v>
                </c:pt>
                <c:pt idx="4">
                  <c:v>หนองบัวลำภู</c:v>
                </c:pt>
                <c:pt idx="5">
                  <c:v>บึงกาฬ</c:v>
                </c:pt>
                <c:pt idx="6">
                  <c:v>หนองคาย</c:v>
                </c:pt>
                <c:pt idx="7">
                  <c:v>เขต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>
                  <c:v>11.36</c:v>
                </c:pt>
                <c:pt idx="1">
                  <c:v>12.53</c:v>
                </c:pt>
                <c:pt idx="2">
                  <c:v>15.73</c:v>
                </c:pt>
                <c:pt idx="3">
                  <c:v>9.68</c:v>
                </c:pt>
                <c:pt idx="4">
                  <c:v>12.67</c:v>
                </c:pt>
                <c:pt idx="5">
                  <c:v>13.64</c:v>
                </c:pt>
                <c:pt idx="6">
                  <c:v>9.15</c:v>
                </c:pt>
                <c:pt idx="7">
                  <c:v>12.04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844-48BF-B0A2-866733477B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8635648"/>
        <c:axId val="258637184"/>
      </c:barChart>
      <c:catAx>
        <c:axId val="258635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th-TH"/>
          </a:p>
        </c:txPr>
        <c:crossAx val="258637184"/>
        <c:crosses val="autoZero"/>
        <c:auto val="1"/>
        <c:lblAlgn val="ctr"/>
        <c:lblOffset val="100"/>
        <c:noMultiLvlLbl val="0"/>
      </c:catAx>
      <c:valAx>
        <c:axId val="258637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258635648"/>
        <c:crosses val="autoZero"/>
        <c:crossBetween val="between"/>
      </c:valAx>
      <c:spPr>
        <a:solidFill>
          <a:srgbClr val="FFC000">
            <a:lumMod val="20000"/>
            <a:lumOff val="80000"/>
          </a:srgbClr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7274227109903908"/>
          <c:y val="3.9180068912639837E-2"/>
          <c:w val="0.42260726499620216"/>
          <c:h val="7.41196489053215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th-TH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h-TH" sz="1600" b="1" dirty="0">
                <a:solidFill>
                  <a:srgbClr val="99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ภาวะผอม </a:t>
            </a:r>
          </a:p>
        </c:rich>
      </c:tx>
      <c:layout>
        <c:manualLayout>
          <c:xMode val="edge"/>
          <c:yMode val="edge"/>
          <c:x val="0.25298192887366672"/>
          <c:y val="7.1210557519597734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4.5961833335677896E-2"/>
          <c:y val="0.17935305999701007"/>
          <c:w val="0.93267714055218787"/>
          <c:h val="0.505124969144494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0-2 ปี</c:v>
                </c:pt>
              </c:strCache>
            </c:strRef>
          </c:tx>
          <c:spPr>
            <a:solidFill>
              <a:sysClr val="window" lastClr="FFFFFF">
                <a:lumMod val="65000"/>
              </a:sysClr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อุดร</c:v>
                </c:pt>
                <c:pt idx="1">
                  <c:v>สกลนคร</c:v>
                </c:pt>
                <c:pt idx="2">
                  <c:v>เลย</c:v>
                </c:pt>
                <c:pt idx="3">
                  <c:v>นครพนม</c:v>
                </c:pt>
                <c:pt idx="4">
                  <c:v>หนองบัวลำภู</c:v>
                </c:pt>
                <c:pt idx="5">
                  <c:v>บึงกาฬ</c:v>
                </c:pt>
                <c:pt idx="6">
                  <c:v>หนองคาย</c:v>
                </c:pt>
                <c:pt idx="7">
                  <c:v>เขต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20.37</c:v>
                </c:pt>
                <c:pt idx="1">
                  <c:v>25.47</c:v>
                </c:pt>
                <c:pt idx="2">
                  <c:v>22.44</c:v>
                </c:pt>
                <c:pt idx="3">
                  <c:v>19.559999999999999</c:v>
                </c:pt>
                <c:pt idx="4">
                  <c:v>19.399999999999999</c:v>
                </c:pt>
                <c:pt idx="5">
                  <c:v>27.51</c:v>
                </c:pt>
                <c:pt idx="6">
                  <c:v>16.34</c:v>
                </c:pt>
                <c:pt idx="7">
                  <c:v>17.39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1D5-4FB5-8FF9-FB1055B0A83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3-5 ปี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อุดร</c:v>
                </c:pt>
                <c:pt idx="1">
                  <c:v>สกลนคร</c:v>
                </c:pt>
                <c:pt idx="2">
                  <c:v>เลย</c:v>
                </c:pt>
                <c:pt idx="3">
                  <c:v>นครพนม</c:v>
                </c:pt>
                <c:pt idx="4">
                  <c:v>หนองบัวลำภู</c:v>
                </c:pt>
                <c:pt idx="5">
                  <c:v>บึงกาฬ</c:v>
                </c:pt>
                <c:pt idx="6">
                  <c:v>หนองคาย</c:v>
                </c:pt>
                <c:pt idx="7">
                  <c:v>เขต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6.5</c:v>
                </c:pt>
                <c:pt idx="1">
                  <c:v>7.06</c:v>
                </c:pt>
                <c:pt idx="2">
                  <c:v>7.09</c:v>
                </c:pt>
                <c:pt idx="3">
                  <c:v>5.23</c:v>
                </c:pt>
                <c:pt idx="4">
                  <c:v>5.2</c:v>
                </c:pt>
                <c:pt idx="5">
                  <c:v>7.35</c:v>
                </c:pt>
                <c:pt idx="6">
                  <c:v>5.0599999999999996</c:v>
                </c:pt>
                <c:pt idx="7">
                  <c:v>6.31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1D5-4FB5-8FF9-FB1055B0A83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6-14 ปี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อุดร</c:v>
                </c:pt>
                <c:pt idx="1">
                  <c:v>สกลนคร</c:v>
                </c:pt>
                <c:pt idx="2">
                  <c:v>เลย</c:v>
                </c:pt>
                <c:pt idx="3">
                  <c:v>นครพนม</c:v>
                </c:pt>
                <c:pt idx="4">
                  <c:v>หนองบัวลำภู</c:v>
                </c:pt>
                <c:pt idx="5">
                  <c:v>บึงกาฬ</c:v>
                </c:pt>
                <c:pt idx="6">
                  <c:v>หนองคาย</c:v>
                </c:pt>
                <c:pt idx="7">
                  <c:v>เขต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>
                  <c:v>5.56</c:v>
                </c:pt>
                <c:pt idx="1">
                  <c:v>6.58</c:v>
                </c:pt>
                <c:pt idx="2">
                  <c:v>6.29</c:v>
                </c:pt>
                <c:pt idx="3">
                  <c:v>5.63</c:v>
                </c:pt>
                <c:pt idx="4">
                  <c:v>5.54</c:v>
                </c:pt>
                <c:pt idx="5">
                  <c:v>6.21</c:v>
                </c:pt>
                <c:pt idx="6">
                  <c:v>4.1500000000000004</c:v>
                </c:pt>
                <c:pt idx="7">
                  <c:v>5.77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1D5-4FB5-8FF9-FB1055B0A8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8148992"/>
        <c:axId val="258171264"/>
      </c:barChart>
      <c:catAx>
        <c:axId val="258148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th-TH"/>
          </a:p>
        </c:txPr>
        <c:crossAx val="258171264"/>
        <c:crosses val="autoZero"/>
        <c:auto val="1"/>
        <c:lblAlgn val="ctr"/>
        <c:lblOffset val="100"/>
        <c:noMultiLvlLbl val="0"/>
      </c:catAx>
      <c:valAx>
        <c:axId val="258171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258148992"/>
        <c:crosses val="autoZero"/>
        <c:crossBetween val="between"/>
      </c:valAx>
      <c:spPr>
        <a:solidFill>
          <a:srgbClr val="70AD47">
            <a:lumMod val="20000"/>
            <a:lumOff val="80000"/>
          </a:srgbClr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2681611535749218"/>
          <c:y val="8.3698127589895449E-2"/>
          <c:w val="0.37471491849455107"/>
          <c:h val="7.41196489053215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th-TH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h-TH" sz="16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ภาวะเตี้ย </a:t>
            </a:r>
          </a:p>
        </c:rich>
      </c:tx>
      <c:layout>
        <c:manualLayout>
          <c:xMode val="edge"/>
          <c:yMode val="edge"/>
          <c:x val="0.26523414785805355"/>
          <c:y val="3.090765598979247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7.0359041349829898E-2"/>
          <c:y val="0.17935305999701007"/>
          <c:w val="0.92964095865017005"/>
          <c:h val="0.518371107425833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0-2 ปี</c:v>
                </c:pt>
              </c:strCache>
            </c:strRef>
          </c:tx>
          <c:spPr>
            <a:solidFill>
              <a:srgbClr val="ED7D31">
                <a:lumMod val="75000"/>
              </a:srgbClr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อุดร</c:v>
                </c:pt>
                <c:pt idx="1">
                  <c:v>สกลนคร</c:v>
                </c:pt>
                <c:pt idx="2">
                  <c:v>เลย</c:v>
                </c:pt>
                <c:pt idx="3">
                  <c:v>นครพนม</c:v>
                </c:pt>
                <c:pt idx="4">
                  <c:v>หนองบัวลำภู</c:v>
                </c:pt>
                <c:pt idx="5">
                  <c:v>บึงกาฬ</c:v>
                </c:pt>
                <c:pt idx="6">
                  <c:v>หนองคาย</c:v>
                </c:pt>
                <c:pt idx="7">
                  <c:v>เขต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14.85</c:v>
                </c:pt>
                <c:pt idx="1">
                  <c:v>16.73</c:v>
                </c:pt>
                <c:pt idx="2">
                  <c:v>24.79</c:v>
                </c:pt>
                <c:pt idx="3">
                  <c:v>15.74</c:v>
                </c:pt>
                <c:pt idx="4">
                  <c:v>16.29</c:v>
                </c:pt>
                <c:pt idx="5">
                  <c:v>29.98</c:v>
                </c:pt>
                <c:pt idx="6">
                  <c:v>15.68</c:v>
                </c:pt>
                <c:pt idx="7">
                  <c:v>18.03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90D-4507-84D0-1351ED0A13F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3-5 ปี</c:v>
                </c:pt>
              </c:strCache>
            </c:strRef>
          </c:tx>
          <c:spPr>
            <a:solidFill>
              <a:srgbClr val="A5A5A5">
                <a:lumMod val="75000"/>
              </a:srgbClr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อุดร</c:v>
                </c:pt>
                <c:pt idx="1">
                  <c:v>สกลนคร</c:v>
                </c:pt>
                <c:pt idx="2">
                  <c:v>เลย</c:v>
                </c:pt>
                <c:pt idx="3">
                  <c:v>นครพนม</c:v>
                </c:pt>
                <c:pt idx="4">
                  <c:v>หนองบัวลำภู</c:v>
                </c:pt>
                <c:pt idx="5">
                  <c:v>บึงกาฬ</c:v>
                </c:pt>
                <c:pt idx="6">
                  <c:v>หนองคาย</c:v>
                </c:pt>
                <c:pt idx="7">
                  <c:v>เขต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27</c:v>
                </c:pt>
                <c:pt idx="1">
                  <c:v>11</c:v>
                </c:pt>
                <c:pt idx="2">
                  <c:v>12</c:v>
                </c:pt>
                <c:pt idx="3">
                  <c:v>21</c:v>
                </c:pt>
                <c:pt idx="4">
                  <c:v>11</c:v>
                </c:pt>
                <c:pt idx="5">
                  <c:v>14</c:v>
                </c:pt>
                <c:pt idx="6">
                  <c:v>11</c:v>
                </c:pt>
                <c:pt idx="7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90D-4507-84D0-1351ED0A13F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6-14 ปี</c:v>
                </c:pt>
              </c:strCache>
            </c:strRef>
          </c:tx>
          <c:spPr>
            <a:solidFill>
              <a:srgbClr val="5B9BD5">
                <a:lumMod val="75000"/>
              </a:srgbClr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อุดร</c:v>
                </c:pt>
                <c:pt idx="1">
                  <c:v>สกลนคร</c:v>
                </c:pt>
                <c:pt idx="2">
                  <c:v>เลย</c:v>
                </c:pt>
                <c:pt idx="3">
                  <c:v>นครพนม</c:v>
                </c:pt>
                <c:pt idx="4">
                  <c:v>หนองบัวลำภู</c:v>
                </c:pt>
                <c:pt idx="5">
                  <c:v>บึงกาฬ</c:v>
                </c:pt>
                <c:pt idx="6">
                  <c:v>หนองคาย</c:v>
                </c:pt>
                <c:pt idx="7">
                  <c:v>เขต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>
                  <c:v>6.41</c:v>
                </c:pt>
                <c:pt idx="1">
                  <c:v>8.49</c:v>
                </c:pt>
                <c:pt idx="2">
                  <c:v>3.72</c:v>
                </c:pt>
                <c:pt idx="3">
                  <c:v>7.53</c:v>
                </c:pt>
                <c:pt idx="4">
                  <c:v>7.77</c:v>
                </c:pt>
                <c:pt idx="5">
                  <c:v>4.8600000000000003</c:v>
                </c:pt>
                <c:pt idx="6">
                  <c:v>3.4</c:v>
                </c:pt>
                <c:pt idx="7">
                  <c:v>6.16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90D-4507-84D0-1351ED0A13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61840256"/>
        <c:axId val="261846144"/>
      </c:barChart>
      <c:catAx>
        <c:axId val="261840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th-TH"/>
          </a:p>
        </c:txPr>
        <c:crossAx val="261846144"/>
        <c:crosses val="autoZero"/>
        <c:auto val="1"/>
        <c:lblAlgn val="ctr"/>
        <c:lblOffset val="100"/>
        <c:noMultiLvlLbl val="0"/>
      </c:catAx>
      <c:valAx>
        <c:axId val="261846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261840256"/>
        <c:crosses val="autoZero"/>
        <c:crossBetween val="between"/>
      </c:valAx>
      <c:spPr>
        <a:solidFill>
          <a:srgbClr val="A5A5A5">
            <a:lumMod val="20000"/>
            <a:lumOff val="80000"/>
          </a:srgbClr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2513853908795813"/>
          <c:y val="3.918006056370836E-2"/>
          <c:w val="0.36063796522030517"/>
          <c:h val="7.41196489053215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th-TH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3731622575954985"/>
          <c:y val="5.1400554097404488E-2"/>
          <c:w val="0.83821257954266504"/>
          <c:h val="0.752966608340624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TblAgeBar!$C$3</c:f>
              <c:strCache>
                <c:ptCount val="1"/>
                <c:pt idx="0">
                  <c:v>ปี60</c:v>
                </c:pt>
              </c:strCache>
            </c:strRef>
          </c:tx>
          <c:invertIfNegative val="0"/>
          <c:cat>
            <c:strRef>
              <c:f>TblAgeBar!$B$4:$B$12</c:f>
              <c:strCache>
                <c:ptCount val="9"/>
                <c:pt idx="0">
                  <c:v>  0 - 4</c:v>
                </c:pt>
                <c:pt idx="1">
                  <c:v>  5 - 9</c:v>
                </c:pt>
                <c:pt idx="2">
                  <c:v> 10 - 14</c:v>
                </c:pt>
                <c:pt idx="3">
                  <c:v> 15 - 24</c:v>
                </c:pt>
                <c:pt idx="4">
                  <c:v> 25 - 34</c:v>
                </c:pt>
                <c:pt idx="5">
                  <c:v> 35 - 44</c:v>
                </c:pt>
                <c:pt idx="6">
                  <c:v> 45 - 54</c:v>
                </c:pt>
                <c:pt idx="7">
                  <c:v> 55 - 64</c:v>
                </c:pt>
                <c:pt idx="8">
                  <c:v> 65 +</c:v>
                </c:pt>
              </c:strCache>
            </c:strRef>
          </c:cat>
          <c:val>
            <c:numRef>
              <c:f>TblAgeBar!$C$4:$C$12</c:f>
              <c:numCache>
                <c:formatCode>General</c:formatCode>
                <c:ptCount val="9"/>
                <c:pt idx="0">
                  <c:v>3737.74</c:v>
                </c:pt>
                <c:pt idx="1">
                  <c:v>1099.76</c:v>
                </c:pt>
                <c:pt idx="2">
                  <c:v>638.35</c:v>
                </c:pt>
                <c:pt idx="3">
                  <c:v>541.64</c:v>
                </c:pt>
                <c:pt idx="4">
                  <c:v>472.39</c:v>
                </c:pt>
                <c:pt idx="5">
                  <c:v>484.67</c:v>
                </c:pt>
                <c:pt idx="6">
                  <c:v>786.59</c:v>
                </c:pt>
                <c:pt idx="7">
                  <c:v>1262.93</c:v>
                </c:pt>
                <c:pt idx="8">
                  <c:v>2082.66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02C-4150-9B62-05FFD11F555C}"/>
            </c:ext>
          </c:extLst>
        </c:ser>
        <c:ser>
          <c:idx val="1"/>
          <c:order val="1"/>
          <c:tx>
            <c:strRef>
              <c:f>TblAgeBar!$D$3</c:f>
              <c:strCache>
                <c:ptCount val="1"/>
                <c:pt idx="0">
                  <c:v>ปี61</c:v>
                </c:pt>
              </c:strCache>
            </c:strRef>
          </c:tx>
          <c:invertIfNegative val="0"/>
          <c:cat>
            <c:strRef>
              <c:f>TblAgeBar!$B$4:$B$12</c:f>
              <c:strCache>
                <c:ptCount val="9"/>
                <c:pt idx="0">
                  <c:v>  0 - 4</c:v>
                </c:pt>
                <c:pt idx="1">
                  <c:v>  5 - 9</c:v>
                </c:pt>
                <c:pt idx="2">
                  <c:v> 10 - 14</c:v>
                </c:pt>
                <c:pt idx="3">
                  <c:v> 15 - 24</c:v>
                </c:pt>
                <c:pt idx="4">
                  <c:v> 25 - 34</c:v>
                </c:pt>
                <c:pt idx="5">
                  <c:v> 35 - 44</c:v>
                </c:pt>
                <c:pt idx="6">
                  <c:v> 45 - 54</c:v>
                </c:pt>
                <c:pt idx="7">
                  <c:v> 55 - 64</c:v>
                </c:pt>
                <c:pt idx="8">
                  <c:v> 65 +</c:v>
                </c:pt>
              </c:strCache>
            </c:strRef>
          </c:cat>
          <c:val>
            <c:numRef>
              <c:f>TblAgeBar!$D$4:$D$12</c:f>
              <c:numCache>
                <c:formatCode>General</c:formatCode>
                <c:ptCount val="9"/>
                <c:pt idx="0">
                  <c:v>4656.37</c:v>
                </c:pt>
                <c:pt idx="1">
                  <c:v>1447.07</c:v>
                </c:pt>
                <c:pt idx="2">
                  <c:v>806.14</c:v>
                </c:pt>
                <c:pt idx="3">
                  <c:v>686.13</c:v>
                </c:pt>
                <c:pt idx="4">
                  <c:v>584.16999999999996</c:v>
                </c:pt>
                <c:pt idx="5">
                  <c:v>581.63</c:v>
                </c:pt>
                <c:pt idx="6">
                  <c:v>921.33</c:v>
                </c:pt>
                <c:pt idx="7">
                  <c:v>1437.19</c:v>
                </c:pt>
                <c:pt idx="8">
                  <c:v>2290.06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02C-4150-9B62-05FFD11F555C}"/>
            </c:ext>
          </c:extLst>
        </c:ser>
        <c:ser>
          <c:idx val="2"/>
          <c:order val="2"/>
          <c:tx>
            <c:strRef>
              <c:f>TblAgeBar!$E$3</c:f>
              <c:strCache>
                <c:ptCount val="1"/>
                <c:pt idx="0">
                  <c:v>ปี62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strRef>
              <c:f>TblAgeBar!$B$4:$B$12</c:f>
              <c:strCache>
                <c:ptCount val="9"/>
                <c:pt idx="0">
                  <c:v>  0 - 4</c:v>
                </c:pt>
                <c:pt idx="1">
                  <c:v>  5 - 9</c:v>
                </c:pt>
                <c:pt idx="2">
                  <c:v> 10 - 14</c:v>
                </c:pt>
                <c:pt idx="3">
                  <c:v> 15 - 24</c:v>
                </c:pt>
                <c:pt idx="4">
                  <c:v> 25 - 34</c:v>
                </c:pt>
                <c:pt idx="5">
                  <c:v> 35 - 44</c:v>
                </c:pt>
                <c:pt idx="6">
                  <c:v> 45 - 54</c:v>
                </c:pt>
                <c:pt idx="7">
                  <c:v> 55 - 64</c:v>
                </c:pt>
                <c:pt idx="8">
                  <c:v> 65 +</c:v>
                </c:pt>
              </c:strCache>
            </c:strRef>
          </c:cat>
          <c:val>
            <c:numRef>
              <c:f>TblAgeBar!$E$4:$E$12</c:f>
              <c:numCache>
                <c:formatCode>General</c:formatCode>
                <c:ptCount val="9"/>
                <c:pt idx="0">
                  <c:v>2511.69</c:v>
                </c:pt>
                <c:pt idx="1">
                  <c:v>793.69</c:v>
                </c:pt>
                <c:pt idx="2">
                  <c:v>527.96</c:v>
                </c:pt>
                <c:pt idx="3">
                  <c:v>450.65</c:v>
                </c:pt>
                <c:pt idx="4">
                  <c:v>340.89</c:v>
                </c:pt>
                <c:pt idx="5">
                  <c:v>329.07</c:v>
                </c:pt>
                <c:pt idx="6">
                  <c:v>475.97</c:v>
                </c:pt>
                <c:pt idx="7">
                  <c:v>717.99</c:v>
                </c:pt>
                <c:pt idx="8">
                  <c:v>1162.8599999999999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02C-4150-9B62-05FFD11F55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259380736"/>
        <c:axId val="259382656"/>
      </c:barChart>
      <c:catAx>
        <c:axId val="2593807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th-TH"/>
                  <a:t>กลุ่มอายุ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50797522611831791"/>
              <c:y val="0.89866506270049573"/>
            </c:manualLayout>
          </c:layout>
          <c:overlay val="0"/>
        </c:title>
        <c:numFmt formatCode="General" sourceLinked="0"/>
        <c:majorTickMark val="none"/>
        <c:minorTickMark val="none"/>
        <c:tickLblPos val="nextTo"/>
        <c:crossAx val="259382656"/>
        <c:crosses val="autoZero"/>
        <c:auto val="1"/>
        <c:lblAlgn val="ctr"/>
        <c:lblOffset val="100"/>
        <c:noMultiLvlLbl val="0"/>
      </c:catAx>
      <c:valAx>
        <c:axId val="25938265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th-TH"/>
                  <a:t>อัตราป่วย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1.8021677146471803E-2"/>
              <c:y val="0.3062747885680956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593807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428676990263039"/>
          <c:y val="2.7201808107319928E-2"/>
          <c:w val="0.2645380281780772"/>
          <c:h val="0.1301952570665931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900">
          <a:latin typeface="Tahoma" pitchFamily="34" charset="0"/>
          <a:ea typeface="Tahoma" pitchFamily="34" charset="0"/>
          <a:cs typeface="Tahoma" pitchFamily="34" charset="0"/>
        </a:defRPr>
      </a:pPr>
      <a:endParaRPr lang="th-TH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3942815414242452"/>
          <c:y val="6.0230003595692409E-2"/>
          <c:w val="0.845859016630373"/>
          <c:h val="0.643556510574526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TblAgeBar!$C$3</c:f>
              <c:strCache>
                <c:ptCount val="1"/>
                <c:pt idx="0">
                  <c:v>ปี60</c:v>
                </c:pt>
              </c:strCache>
            </c:strRef>
          </c:tx>
          <c:invertIfNegative val="0"/>
          <c:cat>
            <c:strRef>
              <c:f>TblAgeBar!$B$4:$B$12</c:f>
              <c:strCache>
                <c:ptCount val="9"/>
                <c:pt idx="0">
                  <c:v>  0 - 4</c:v>
                </c:pt>
                <c:pt idx="1">
                  <c:v>  5 - 9</c:v>
                </c:pt>
                <c:pt idx="2">
                  <c:v> 10 - 14</c:v>
                </c:pt>
                <c:pt idx="3">
                  <c:v> 15 - 24</c:v>
                </c:pt>
                <c:pt idx="4">
                  <c:v> 25 - 34</c:v>
                </c:pt>
                <c:pt idx="5">
                  <c:v> 35 - 44</c:v>
                </c:pt>
                <c:pt idx="6">
                  <c:v> 45 - 54</c:v>
                </c:pt>
                <c:pt idx="7">
                  <c:v> 55 - 64</c:v>
                </c:pt>
                <c:pt idx="8">
                  <c:v> 65 +</c:v>
                </c:pt>
              </c:strCache>
            </c:strRef>
          </c:cat>
          <c:val>
            <c:numRef>
              <c:f>TblAgeBar!$C$4:$C$12</c:f>
              <c:numCache>
                <c:formatCode>General</c:formatCode>
                <c:ptCount val="9"/>
                <c:pt idx="0">
                  <c:v>236.01</c:v>
                </c:pt>
                <c:pt idx="1">
                  <c:v>151.07</c:v>
                </c:pt>
                <c:pt idx="2">
                  <c:v>115.24</c:v>
                </c:pt>
                <c:pt idx="3">
                  <c:v>108.67</c:v>
                </c:pt>
                <c:pt idx="4">
                  <c:v>90.62</c:v>
                </c:pt>
                <c:pt idx="5">
                  <c:v>83.35</c:v>
                </c:pt>
                <c:pt idx="6">
                  <c:v>113.95</c:v>
                </c:pt>
                <c:pt idx="7">
                  <c:v>179.2</c:v>
                </c:pt>
                <c:pt idx="8">
                  <c:v>221.74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7EC-4947-99A6-6E5E3A495BB9}"/>
            </c:ext>
          </c:extLst>
        </c:ser>
        <c:ser>
          <c:idx val="1"/>
          <c:order val="1"/>
          <c:tx>
            <c:strRef>
              <c:f>TblAgeBar!$D$3</c:f>
              <c:strCache>
                <c:ptCount val="1"/>
                <c:pt idx="0">
                  <c:v>ปี61</c:v>
                </c:pt>
              </c:strCache>
            </c:strRef>
          </c:tx>
          <c:invertIfNegative val="0"/>
          <c:cat>
            <c:strRef>
              <c:f>TblAgeBar!$B$4:$B$12</c:f>
              <c:strCache>
                <c:ptCount val="9"/>
                <c:pt idx="0">
                  <c:v>  0 - 4</c:v>
                </c:pt>
                <c:pt idx="1">
                  <c:v>  5 - 9</c:v>
                </c:pt>
                <c:pt idx="2">
                  <c:v> 10 - 14</c:v>
                </c:pt>
                <c:pt idx="3">
                  <c:v> 15 - 24</c:v>
                </c:pt>
                <c:pt idx="4">
                  <c:v> 25 - 34</c:v>
                </c:pt>
                <c:pt idx="5">
                  <c:v> 35 - 44</c:v>
                </c:pt>
                <c:pt idx="6">
                  <c:v> 45 - 54</c:v>
                </c:pt>
                <c:pt idx="7">
                  <c:v> 55 - 64</c:v>
                </c:pt>
                <c:pt idx="8">
                  <c:v> 65 +</c:v>
                </c:pt>
              </c:strCache>
            </c:strRef>
          </c:cat>
          <c:val>
            <c:numRef>
              <c:f>TblAgeBar!$D$4:$D$12</c:f>
              <c:numCache>
                <c:formatCode>General</c:formatCode>
                <c:ptCount val="9"/>
                <c:pt idx="0">
                  <c:v>249.99</c:v>
                </c:pt>
                <c:pt idx="1">
                  <c:v>194.8</c:v>
                </c:pt>
                <c:pt idx="2">
                  <c:v>124.58</c:v>
                </c:pt>
                <c:pt idx="3">
                  <c:v>120.08</c:v>
                </c:pt>
                <c:pt idx="4">
                  <c:v>94.35</c:v>
                </c:pt>
                <c:pt idx="5">
                  <c:v>83.35</c:v>
                </c:pt>
                <c:pt idx="6">
                  <c:v>125.77</c:v>
                </c:pt>
                <c:pt idx="7">
                  <c:v>187.31</c:v>
                </c:pt>
                <c:pt idx="8">
                  <c:v>227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7EC-4947-99A6-6E5E3A495BB9}"/>
            </c:ext>
          </c:extLst>
        </c:ser>
        <c:ser>
          <c:idx val="2"/>
          <c:order val="2"/>
          <c:tx>
            <c:strRef>
              <c:f>TblAgeBar!$E$3</c:f>
              <c:strCache>
                <c:ptCount val="1"/>
                <c:pt idx="0">
                  <c:v>ปี62</c:v>
                </c:pt>
              </c:strCache>
            </c:strRef>
          </c:tx>
          <c:spPr>
            <a:solidFill>
              <a:srgbClr val="9BBB59">
                <a:lumMod val="75000"/>
              </a:srgbClr>
            </a:solidFill>
          </c:spPr>
          <c:invertIfNegative val="0"/>
          <c:cat>
            <c:strRef>
              <c:f>TblAgeBar!$B$4:$B$12</c:f>
              <c:strCache>
                <c:ptCount val="9"/>
                <c:pt idx="0">
                  <c:v>  0 - 4</c:v>
                </c:pt>
                <c:pt idx="1">
                  <c:v>  5 - 9</c:v>
                </c:pt>
                <c:pt idx="2">
                  <c:v> 10 - 14</c:v>
                </c:pt>
                <c:pt idx="3">
                  <c:v> 15 - 24</c:v>
                </c:pt>
                <c:pt idx="4">
                  <c:v> 25 - 34</c:v>
                </c:pt>
                <c:pt idx="5">
                  <c:v> 35 - 44</c:v>
                </c:pt>
                <c:pt idx="6">
                  <c:v> 45 - 54</c:v>
                </c:pt>
                <c:pt idx="7">
                  <c:v> 55 - 64</c:v>
                </c:pt>
                <c:pt idx="8">
                  <c:v> 65 +</c:v>
                </c:pt>
              </c:strCache>
            </c:strRef>
          </c:cat>
          <c:val>
            <c:numRef>
              <c:f>TblAgeBar!$E$4:$E$12</c:f>
              <c:numCache>
                <c:formatCode>General</c:formatCode>
                <c:ptCount val="9"/>
                <c:pt idx="0">
                  <c:v>134.11000000000001</c:v>
                </c:pt>
                <c:pt idx="1">
                  <c:v>110.47</c:v>
                </c:pt>
                <c:pt idx="2">
                  <c:v>74.89</c:v>
                </c:pt>
                <c:pt idx="3">
                  <c:v>64.13</c:v>
                </c:pt>
                <c:pt idx="4">
                  <c:v>51.97</c:v>
                </c:pt>
                <c:pt idx="5">
                  <c:v>42</c:v>
                </c:pt>
                <c:pt idx="6">
                  <c:v>59.32</c:v>
                </c:pt>
                <c:pt idx="7">
                  <c:v>78.91</c:v>
                </c:pt>
                <c:pt idx="8">
                  <c:v>110.8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7EC-4947-99A6-6E5E3A495B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261687552"/>
        <c:axId val="261693824"/>
      </c:barChart>
      <c:catAx>
        <c:axId val="2616875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th-TH"/>
                  <a:t>กลุ่มอายุ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45641258776801746"/>
              <c:y val="0.82350323914113821"/>
            </c:manualLayout>
          </c:layout>
          <c:overlay val="0"/>
        </c:title>
        <c:numFmt formatCode="General" sourceLinked="0"/>
        <c:majorTickMark val="none"/>
        <c:minorTickMark val="none"/>
        <c:tickLblPos val="nextTo"/>
        <c:crossAx val="261693824"/>
        <c:crosses val="autoZero"/>
        <c:auto val="1"/>
        <c:lblAlgn val="ctr"/>
        <c:lblOffset val="100"/>
        <c:noMultiLvlLbl val="0"/>
      </c:catAx>
      <c:valAx>
        <c:axId val="26169382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th-TH"/>
                  <a:t>อัตราป่วย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616875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303468495609588"/>
          <c:y val="9.972226078513685E-4"/>
          <c:w val="0.26834586691538342"/>
          <c:h val="0.12193234407241052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900">
          <a:latin typeface="Tahoma" pitchFamily="34" charset="0"/>
          <a:ea typeface="Tahoma" pitchFamily="34" charset="0"/>
          <a:cs typeface="Tahoma" pitchFamily="34" charset="0"/>
        </a:defRPr>
      </a:pPr>
      <a:endParaRPr lang="th-TH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437692311248463"/>
          <c:y val="4.5267475043752621E-2"/>
          <c:w val="0.86634367299813997"/>
          <c:h val="0.814210876442475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TblAgeBar!$S$1</c:f>
              <c:strCache>
                <c:ptCount val="1"/>
                <c:pt idx="0">
                  <c:v>ปี60</c:v>
                </c:pt>
              </c:strCache>
            </c:strRef>
          </c:tx>
          <c:invertIfNegative val="0"/>
          <c:cat>
            <c:strRef>
              <c:f>TblAgeBar!$R$2:$R$8</c:f>
              <c:strCache>
                <c:ptCount val="7"/>
                <c:pt idx="0">
                  <c:v>บีงกาฬ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</c:strCache>
            </c:strRef>
          </c:cat>
          <c:val>
            <c:numRef>
              <c:f>TblAgeBar!$S$2:$S$8</c:f>
              <c:numCache>
                <c:formatCode>General</c:formatCode>
                <c:ptCount val="7"/>
                <c:pt idx="0">
                  <c:v>1135.51</c:v>
                </c:pt>
                <c:pt idx="1">
                  <c:v>992.85</c:v>
                </c:pt>
                <c:pt idx="2">
                  <c:v>521.58000000000004</c:v>
                </c:pt>
                <c:pt idx="3">
                  <c:v>1842.96</c:v>
                </c:pt>
                <c:pt idx="4">
                  <c:v>1082.5</c:v>
                </c:pt>
                <c:pt idx="5">
                  <c:v>784.21</c:v>
                </c:pt>
                <c:pt idx="6">
                  <c:v>1220.3900000000001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DF7-4F97-AB9B-488DFACDC36E}"/>
            </c:ext>
          </c:extLst>
        </c:ser>
        <c:ser>
          <c:idx val="1"/>
          <c:order val="1"/>
          <c:tx>
            <c:strRef>
              <c:f>TblAgeBar!$T$1</c:f>
              <c:strCache>
                <c:ptCount val="1"/>
                <c:pt idx="0">
                  <c:v>ปี61</c:v>
                </c:pt>
              </c:strCache>
            </c:strRef>
          </c:tx>
          <c:invertIfNegative val="0"/>
          <c:cat>
            <c:strRef>
              <c:f>TblAgeBar!$R$2:$R$8</c:f>
              <c:strCache>
                <c:ptCount val="7"/>
                <c:pt idx="0">
                  <c:v>บีงกาฬ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</c:strCache>
            </c:strRef>
          </c:cat>
          <c:val>
            <c:numRef>
              <c:f>TblAgeBar!$T$2:$T$8</c:f>
              <c:numCache>
                <c:formatCode>General</c:formatCode>
                <c:ptCount val="7"/>
                <c:pt idx="0">
                  <c:v>976.53</c:v>
                </c:pt>
                <c:pt idx="1">
                  <c:v>1087.0899999999999</c:v>
                </c:pt>
                <c:pt idx="2">
                  <c:v>682.42</c:v>
                </c:pt>
                <c:pt idx="3">
                  <c:v>2166.85</c:v>
                </c:pt>
                <c:pt idx="4">
                  <c:v>1399.36</c:v>
                </c:pt>
                <c:pt idx="5">
                  <c:v>974.79</c:v>
                </c:pt>
                <c:pt idx="6">
                  <c:v>1567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DF7-4F97-AB9B-488DFACDC36E}"/>
            </c:ext>
          </c:extLst>
        </c:ser>
        <c:ser>
          <c:idx val="2"/>
          <c:order val="2"/>
          <c:tx>
            <c:strRef>
              <c:f>TblAgeBar!$U$1</c:f>
              <c:strCache>
                <c:ptCount val="1"/>
                <c:pt idx="0">
                  <c:v>ปี62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TblAgeBar!$R$2:$R$8</c:f>
              <c:strCache>
                <c:ptCount val="7"/>
                <c:pt idx="0">
                  <c:v>บีงกาฬ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</c:strCache>
            </c:strRef>
          </c:cat>
          <c:val>
            <c:numRef>
              <c:f>TblAgeBar!$U$2:$U$8</c:f>
              <c:numCache>
                <c:formatCode>General</c:formatCode>
                <c:ptCount val="7"/>
                <c:pt idx="0">
                  <c:v>511.39</c:v>
                </c:pt>
                <c:pt idx="1">
                  <c:v>592.44000000000005</c:v>
                </c:pt>
                <c:pt idx="2">
                  <c:v>391.89</c:v>
                </c:pt>
                <c:pt idx="3">
                  <c:v>1144.73</c:v>
                </c:pt>
                <c:pt idx="4">
                  <c:v>784.9</c:v>
                </c:pt>
                <c:pt idx="5">
                  <c:v>521.49</c:v>
                </c:pt>
                <c:pt idx="6">
                  <c:v>936.16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DF7-4F97-AB9B-488DFACDC3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261749760"/>
        <c:axId val="261772032"/>
      </c:barChart>
      <c:catAx>
        <c:axId val="2617497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600" b="1"/>
            </a:pPr>
            <a:endParaRPr lang="th-TH"/>
          </a:p>
        </c:txPr>
        <c:crossAx val="261772032"/>
        <c:crosses val="autoZero"/>
        <c:auto val="1"/>
        <c:lblAlgn val="ctr"/>
        <c:lblOffset val="100"/>
        <c:noMultiLvlLbl val="0"/>
      </c:catAx>
      <c:valAx>
        <c:axId val="26177203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th-TH"/>
                  <a:t>อัตราป่วย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5.6086153840986227E-3"/>
              <c:y val="0.3538030535416691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617497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177910685079484"/>
          <c:y val="2.9474732032425354E-2"/>
          <c:w val="0.23223600279339418"/>
          <c:h val="9.742908608629465E-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800">
          <a:latin typeface="Tahoma" pitchFamily="34" charset="0"/>
          <a:ea typeface="Tahoma" pitchFamily="34" charset="0"/>
          <a:cs typeface="Tahoma" pitchFamily="34" charset="0"/>
        </a:defRPr>
      </a:pPr>
      <a:endParaRPr lang="th-TH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4DD439-2D13-4F39-A519-0C11CEB7DE0E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E795A286-855D-4815-B656-9682182A5B13}">
      <dgm:prSet phldrT="[ข้อความ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rgbClr val="FF9933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th-TH" sz="1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อุดรธานี</a:t>
          </a:r>
        </a:p>
      </dgm:t>
    </dgm:pt>
    <dgm:pt modelId="{17F0E744-08E1-49D8-B987-CF669C56B8AD}" type="parTrans" cxnId="{B0C47A78-9984-4957-AA67-CD3A24111FFF}">
      <dgm:prSet/>
      <dgm:spPr/>
      <dgm:t>
        <a:bodyPr/>
        <a:lstStyle/>
        <a:p>
          <a:endParaRPr lang="th-TH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B5DCDD2-4E82-4DEC-A1D9-C7D48F5D6F0E}" type="sibTrans" cxnId="{B0C47A78-9984-4957-AA67-CD3A24111FFF}">
      <dgm:prSet/>
      <dgm:spPr/>
      <dgm:t>
        <a:bodyPr/>
        <a:lstStyle/>
        <a:p>
          <a:endParaRPr lang="th-TH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9C9C3F3-4182-4265-A5F7-09ADB3BE0603}">
      <dgm:prSet phldrT="[ข้อความ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B2B2B2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th-TH" sz="1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สกลนคร</a:t>
          </a:r>
          <a:endParaRPr lang="en-US" sz="12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9675A40-BFC7-495C-A500-4B32E7E585A5}" type="parTrans" cxnId="{84CAD959-F070-4897-B1B3-D7C2FA12B2EA}">
      <dgm:prSet/>
      <dgm:spPr/>
      <dgm:t>
        <a:bodyPr/>
        <a:lstStyle/>
        <a:p>
          <a:endParaRPr lang="th-TH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2A5DA6F-71F9-4F5D-89F9-5EFD651CCDBC}" type="sibTrans" cxnId="{84CAD959-F070-4897-B1B3-D7C2FA12B2EA}">
      <dgm:prSet/>
      <dgm:spPr/>
      <dgm:t>
        <a:bodyPr/>
        <a:lstStyle/>
        <a:p>
          <a:endParaRPr lang="th-TH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7C053FD-864C-4B59-856D-78A432178738}">
      <dgm:prSet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solidFill>
          <a:srgbClr val="3399F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th-TH" sz="1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นครพนม</a:t>
          </a:r>
          <a:endParaRPr lang="th-TH" sz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E865E20-B958-4163-9064-F8F42FFDDF2E}" type="parTrans" cxnId="{96916465-797E-4499-8A11-713879678EDB}">
      <dgm:prSet/>
      <dgm:spPr/>
      <dgm:t>
        <a:bodyPr/>
        <a:lstStyle/>
        <a:p>
          <a:endParaRPr lang="th-TH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1624191-74F1-433B-BC06-26B8A4745DFD}" type="sibTrans" cxnId="{96916465-797E-4499-8A11-713879678EDB}">
      <dgm:prSet/>
      <dgm:spPr/>
      <dgm:t>
        <a:bodyPr/>
        <a:lstStyle/>
        <a:p>
          <a:endParaRPr lang="th-TH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40795A9-BC47-4EC3-AC0F-83183AB42CF9}">
      <dgm:prSet phldrT="[ข้อความ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th-TH" sz="1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บึงกาฬ</a:t>
          </a:r>
          <a:endParaRPr lang="th-TH" sz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E7A0E71-CE46-4016-A36B-041462290D62}" type="sibTrans" cxnId="{222AEF56-29D1-4B6B-816A-1D1257FD4351}">
      <dgm:prSet/>
      <dgm:spPr/>
      <dgm:t>
        <a:bodyPr/>
        <a:lstStyle/>
        <a:p>
          <a:endParaRPr lang="th-TH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23DBC80-7247-4DC4-AEA0-36997D41F6F0}" type="parTrans" cxnId="{222AEF56-29D1-4B6B-816A-1D1257FD4351}">
      <dgm:prSet/>
      <dgm:spPr/>
      <dgm:t>
        <a:bodyPr/>
        <a:lstStyle/>
        <a:p>
          <a:endParaRPr lang="th-TH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03841E7-CFBD-4953-9CB9-A8BD5C9135DA}" type="pres">
      <dgm:prSet presAssocID="{144DD439-2D13-4F39-A519-0C11CEB7DE0E}" presName="Name0" presStyleCnt="0">
        <dgm:presLayoutVars>
          <dgm:dir/>
          <dgm:animLvl val="lvl"/>
          <dgm:resizeHandles val="exact"/>
        </dgm:presLayoutVars>
      </dgm:prSet>
      <dgm:spPr/>
    </dgm:pt>
    <dgm:pt modelId="{749F957D-53A0-46B5-90B8-ACFB5347B178}" type="pres">
      <dgm:prSet presAssocID="{E795A286-855D-4815-B656-9682182A5B13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23802BD-F97B-4CC6-BF85-E033E0409F80}" type="pres">
      <dgm:prSet presAssocID="{8B5DCDD2-4E82-4DEC-A1D9-C7D48F5D6F0E}" presName="parTxOnlySpace" presStyleCnt="0"/>
      <dgm:spPr/>
    </dgm:pt>
    <dgm:pt modelId="{D20367D2-D108-4C27-8815-D16B5A107E2F}" type="pres">
      <dgm:prSet presAssocID="{B9C9C3F3-4182-4265-A5F7-09ADB3BE0603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84AA735-CE7B-4DA6-B7C3-9E5176C7C2C6}" type="pres">
      <dgm:prSet presAssocID="{92A5DA6F-71F9-4F5D-89F9-5EFD651CCDBC}" presName="parTxOnlySpace" presStyleCnt="0"/>
      <dgm:spPr/>
    </dgm:pt>
    <dgm:pt modelId="{0564108E-864E-47A2-A2B8-F339CC77EA32}" type="pres">
      <dgm:prSet presAssocID="{240795A9-BC47-4EC3-AC0F-83183AB42CF9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CB466FF-823C-49E8-9B51-FB920D6E3A66}" type="pres">
      <dgm:prSet presAssocID="{DE7A0E71-CE46-4016-A36B-041462290D62}" presName="parTxOnlySpace" presStyleCnt="0"/>
      <dgm:spPr/>
    </dgm:pt>
    <dgm:pt modelId="{6CC6D143-2F43-450B-9166-FB1ECD37CD18}" type="pres">
      <dgm:prSet presAssocID="{F7C053FD-864C-4B59-856D-78A432178738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7528F1B9-8D47-4C50-A305-BF9A5E0AB63B}" type="presOf" srcId="{240795A9-BC47-4EC3-AC0F-83183AB42CF9}" destId="{0564108E-864E-47A2-A2B8-F339CC77EA32}" srcOrd="0" destOrd="0" presId="urn:microsoft.com/office/officeart/2005/8/layout/chevron1"/>
    <dgm:cxn modelId="{F0453EE8-3C8E-4159-A909-87D0F971F384}" type="presOf" srcId="{F7C053FD-864C-4B59-856D-78A432178738}" destId="{6CC6D143-2F43-450B-9166-FB1ECD37CD18}" srcOrd="0" destOrd="0" presId="urn:microsoft.com/office/officeart/2005/8/layout/chevron1"/>
    <dgm:cxn modelId="{9A9EDE25-8D21-48C6-B2A4-D806628CD902}" type="presOf" srcId="{E795A286-855D-4815-B656-9682182A5B13}" destId="{749F957D-53A0-46B5-90B8-ACFB5347B178}" srcOrd="0" destOrd="0" presId="urn:microsoft.com/office/officeart/2005/8/layout/chevron1"/>
    <dgm:cxn modelId="{222AEF56-29D1-4B6B-816A-1D1257FD4351}" srcId="{144DD439-2D13-4F39-A519-0C11CEB7DE0E}" destId="{240795A9-BC47-4EC3-AC0F-83183AB42CF9}" srcOrd="2" destOrd="0" parTransId="{B23DBC80-7247-4DC4-AEA0-36997D41F6F0}" sibTransId="{DE7A0E71-CE46-4016-A36B-041462290D62}"/>
    <dgm:cxn modelId="{B0C47A78-9984-4957-AA67-CD3A24111FFF}" srcId="{144DD439-2D13-4F39-A519-0C11CEB7DE0E}" destId="{E795A286-855D-4815-B656-9682182A5B13}" srcOrd="0" destOrd="0" parTransId="{17F0E744-08E1-49D8-B987-CF669C56B8AD}" sibTransId="{8B5DCDD2-4E82-4DEC-A1D9-C7D48F5D6F0E}"/>
    <dgm:cxn modelId="{D4154B07-24B6-460B-AA0E-DFBF625FBAD3}" type="presOf" srcId="{144DD439-2D13-4F39-A519-0C11CEB7DE0E}" destId="{C03841E7-CFBD-4953-9CB9-A8BD5C9135DA}" srcOrd="0" destOrd="0" presId="urn:microsoft.com/office/officeart/2005/8/layout/chevron1"/>
    <dgm:cxn modelId="{96916465-797E-4499-8A11-713879678EDB}" srcId="{144DD439-2D13-4F39-A519-0C11CEB7DE0E}" destId="{F7C053FD-864C-4B59-856D-78A432178738}" srcOrd="3" destOrd="0" parTransId="{0E865E20-B958-4163-9064-F8F42FFDDF2E}" sibTransId="{81624191-74F1-433B-BC06-26B8A4745DFD}"/>
    <dgm:cxn modelId="{84CAD959-F070-4897-B1B3-D7C2FA12B2EA}" srcId="{144DD439-2D13-4F39-A519-0C11CEB7DE0E}" destId="{B9C9C3F3-4182-4265-A5F7-09ADB3BE0603}" srcOrd="1" destOrd="0" parTransId="{C9675A40-BFC7-495C-A500-4B32E7E585A5}" sibTransId="{92A5DA6F-71F9-4F5D-89F9-5EFD651CCDBC}"/>
    <dgm:cxn modelId="{49B9F91B-EE13-4318-9DA6-C2D8E2C05C64}" type="presOf" srcId="{B9C9C3F3-4182-4265-A5F7-09ADB3BE0603}" destId="{D20367D2-D108-4C27-8815-D16B5A107E2F}" srcOrd="0" destOrd="0" presId="urn:microsoft.com/office/officeart/2005/8/layout/chevron1"/>
    <dgm:cxn modelId="{8CB57D06-D7DA-4220-8C8C-71A39616442A}" type="presParOf" srcId="{C03841E7-CFBD-4953-9CB9-A8BD5C9135DA}" destId="{749F957D-53A0-46B5-90B8-ACFB5347B178}" srcOrd="0" destOrd="0" presId="urn:microsoft.com/office/officeart/2005/8/layout/chevron1"/>
    <dgm:cxn modelId="{3F635C0C-A0AE-4D55-874E-4ED46BB6B272}" type="presParOf" srcId="{C03841E7-CFBD-4953-9CB9-A8BD5C9135DA}" destId="{923802BD-F97B-4CC6-BF85-E033E0409F80}" srcOrd="1" destOrd="0" presId="urn:microsoft.com/office/officeart/2005/8/layout/chevron1"/>
    <dgm:cxn modelId="{A28DCA8C-FBF4-4BC8-A5FF-F121EF9AF24C}" type="presParOf" srcId="{C03841E7-CFBD-4953-9CB9-A8BD5C9135DA}" destId="{D20367D2-D108-4C27-8815-D16B5A107E2F}" srcOrd="2" destOrd="0" presId="urn:microsoft.com/office/officeart/2005/8/layout/chevron1"/>
    <dgm:cxn modelId="{1786837E-568A-460D-B9D8-90774489FBBA}" type="presParOf" srcId="{C03841E7-CFBD-4953-9CB9-A8BD5C9135DA}" destId="{084AA735-CE7B-4DA6-B7C3-9E5176C7C2C6}" srcOrd="3" destOrd="0" presId="urn:microsoft.com/office/officeart/2005/8/layout/chevron1"/>
    <dgm:cxn modelId="{D80E5C91-926C-4CE2-9ACA-C0EC4632BC1D}" type="presParOf" srcId="{C03841E7-CFBD-4953-9CB9-A8BD5C9135DA}" destId="{0564108E-864E-47A2-A2B8-F339CC77EA32}" srcOrd="4" destOrd="0" presId="urn:microsoft.com/office/officeart/2005/8/layout/chevron1"/>
    <dgm:cxn modelId="{238CAAC8-D221-43E2-B01F-2C143355B32E}" type="presParOf" srcId="{C03841E7-CFBD-4953-9CB9-A8BD5C9135DA}" destId="{BCB466FF-823C-49E8-9B51-FB920D6E3A66}" srcOrd="5" destOrd="0" presId="urn:microsoft.com/office/officeart/2005/8/layout/chevron1"/>
    <dgm:cxn modelId="{906F64C3-AA0C-4C55-9DFC-5F131368869F}" type="presParOf" srcId="{C03841E7-CFBD-4953-9CB9-A8BD5C9135DA}" destId="{6CC6D143-2F43-450B-9166-FB1ECD37CD18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4DD439-2D13-4F39-A519-0C11CEB7DE0E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E795A286-855D-4815-B656-9682182A5B13}">
      <dgm:prSet phldrT="[ข้อความ]" custT="1"/>
      <dgm:spPr/>
      <dgm:t>
        <a:bodyPr/>
        <a:lstStyle/>
        <a:p>
          <a:r>
            <a:rPr lang="en-US" sz="13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Partnerships</a:t>
          </a:r>
          <a:r>
            <a:rPr lang="th-TH" sz="13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</a:p>
        <a:p>
          <a:r>
            <a:rPr lang="th-TH" sz="13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คณะอนุกรรมการฯประจำจังหวัด</a:t>
          </a:r>
        </a:p>
      </dgm:t>
    </dgm:pt>
    <dgm:pt modelId="{17F0E744-08E1-49D8-B987-CF669C56B8AD}" type="parTrans" cxnId="{B0C47A78-9984-4957-AA67-CD3A24111FFF}">
      <dgm:prSet/>
      <dgm:spPr/>
      <dgm:t>
        <a:bodyPr/>
        <a:lstStyle/>
        <a:p>
          <a:endParaRPr lang="th-TH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B5DCDD2-4E82-4DEC-A1D9-C7D48F5D6F0E}" type="sibTrans" cxnId="{B0C47A78-9984-4957-AA67-CD3A24111FFF}">
      <dgm:prSet/>
      <dgm:spPr/>
      <dgm:t>
        <a:bodyPr/>
        <a:lstStyle/>
        <a:p>
          <a:endParaRPr lang="th-TH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9C9C3F3-4182-4265-A5F7-09ADB3BE0603}">
      <dgm:prSet phldrT="[ข้อความ]"/>
      <dgm:spPr/>
      <dgm:t>
        <a:bodyPr/>
        <a:lstStyle/>
        <a:p>
          <a:r>
            <a:rPr lang="en-US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Investment</a:t>
          </a:r>
          <a:r>
            <a:rPr lang="th-TH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th-TH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</a:p>
        <a:p>
          <a:r>
            <a:rPr lang="th-TH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บุคลากรให้บริการยาฝัง</a:t>
          </a:r>
          <a:endParaRPr lang="en-US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9675A40-BFC7-495C-A500-4B32E7E585A5}" type="parTrans" cxnId="{84CAD959-F070-4897-B1B3-D7C2FA12B2EA}">
      <dgm:prSet/>
      <dgm:spPr/>
      <dgm:t>
        <a:bodyPr/>
        <a:lstStyle/>
        <a:p>
          <a:endParaRPr lang="th-TH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2A5DA6F-71F9-4F5D-89F9-5EFD651CCDBC}" type="sibTrans" cxnId="{84CAD959-F070-4897-B1B3-D7C2FA12B2EA}">
      <dgm:prSet/>
      <dgm:spPr/>
      <dgm:t>
        <a:bodyPr/>
        <a:lstStyle/>
        <a:p>
          <a:endParaRPr lang="th-TH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40795A9-BC47-4EC3-AC0F-83183AB42CF9}">
      <dgm:prSet phldrT="[ข้อความ]"/>
      <dgm:spPr/>
      <dgm:t>
        <a:bodyPr/>
        <a:lstStyle/>
        <a:p>
          <a:r>
            <a:rPr lang="en-US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Regulation</a:t>
          </a:r>
          <a:r>
            <a:rPr lang="th-TH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endParaRPr lang="en-US" b="1" dirty="0">
            <a:solidFill>
              <a:schemeClr val="accent1">
                <a:lumMod val="50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r>
            <a:rPr lang="th-TH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พรบ.ฯ</a:t>
          </a:r>
          <a:endParaRPr lang="th-TH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23DBC80-7247-4DC4-AEA0-36997D41F6F0}" type="parTrans" cxnId="{222AEF56-29D1-4B6B-816A-1D1257FD4351}">
      <dgm:prSet/>
      <dgm:spPr/>
      <dgm:t>
        <a:bodyPr/>
        <a:lstStyle/>
        <a:p>
          <a:endParaRPr lang="th-TH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E7A0E71-CE46-4016-A36B-041462290D62}" type="sibTrans" cxnId="{222AEF56-29D1-4B6B-816A-1D1257FD4351}">
      <dgm:prSet/>
      <dgm:spPr/>
      <dgm:t>
        <a:bodyPr/>
        <a:lstStyle/>
        <a:p>
          <a:endParaRPr lang="th-TH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7C053FD-864C-4B59-856D-78A432178738}">
      <dgm:prSet/>
      <dgm:spPr/>
      <dgm:t>
        <a:bodyPr/>
        <a:lstStyle/>
        <a:p>
          <a:r>
            <a:rPr lang="en-US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Advocacy</a:t>
          </a:r>
          <a:r>
            <a:rPr lang="th-TH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</a:p>
        <a:p>
          <a:r>
            <a: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SMART YOUTH</a:t>
          </a:r>
          <a:r>
            <a:rPr lang="th-TH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By NES</a:t>
          </a:r>
          <a:r>
            <a:rPr lang="en-US" b="1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</a:t>
          </a:r>
          <a:r>
            <a: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</a:t>
          </a:r>
          <a:endParaRPr lang="th-TH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E865E20-B958-4163-9064-F8F42FFDDF2E}" type="parTrans" cxnId="{96916465-797E-4499-8A11-713879678EDB}">
      <dgm:prSet/>
      <dgm:spPr/>
      <dgm:t>
        <a:bodyPr/>
        <a:lstStyle/>
        <a:p>
          <a:endParaRPr lang="th-TH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1624191-74F1-433B-BC06-26B8A4745DFD}" type="sibTrans" cxnId="{96916465-797E-4499-8A11-713879678EDB}">
      <dgm:prSet/>
      <dgm:spPr/>
      <dgm:t>
        <a:bodyPr/>
        <a:lstStyle/>
        <a:p>
          <a:endParaRPr lang="th-TH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89B035B-3C1D-48DF-921C-B3ADDCA233DE}">
      <dgm:prSet/>
      <dgm:spPr/>
      <dgm:t>
        <a:bodyPr/>
        <a:lstStyle/>
        <a:p>
          <a:r>
            <a:rPr lang="en-US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Building</a:t>
          </a:r>
          <a:endParaRPr lang="th-TH" b="1" dirty="0">
            <a:solidFill>
              <a:schemeClr val="accent1">
                <a:lumMod val="50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r>
            <a: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HL </a:t>
          </a:r>
          <a:r>
            <a:rPr lang="th-TH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วัยรุ่น</a:t>
          </a:r>
        </a:p>
      </dgm:t>
    </dgm:pt>
    <dgm:pt modelId="{92D45F86-8C14-48F7-961E-646384DEC141}" type="parTrans" cxnId="{EBFA3389-CF36-43C6-AC54-3A4E70815032}">
      <dgm:prSet/>
      <dgm:spPr/>
      <dgm:t>
        <a:bodyPr/>
        <a:lstStyle/>
        <a:p>
          <a:endParaRPr lang="th-TH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72E13E4-4ACF-406D-8AF9-370D43627F86}" type="sibTrans" cxnId="{EBFA3389-CF36-43C6-AC54-3A4E70815032}">
      <dgm:prSet/>
      <dgm:spPr/>
      <dgm:t>
        <a:bodyPr/>
        <a:lstStyle/>
        <a:p>
          <a:endParaRPr lang="th-TH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03841E7-CFBD-4953-9CB9-A8BD5C9135DA}" type="pres">
      <dgm:prSet presAssocID="{144DD439-2D13-4F39-A519-0C11CEB7DE0E}" presName="Name0" presStyleCnt="0">
        <dgm:presLayoutVars>
          <dgm:dir/>
          <dgm:animLvl val="lvl"/>
          <dgm:resizeHandles val="exact"/>
        </dgm:presLayoutVars>
      </dgm:prSet>
      <dgm:spPr/>
    </dgm:pt>
    <dgm:pt modelId="{749F957D-53A0-46B5-90B8-ACFB5347B178}" type="pres">
      <dgm:prSet presAssocID="{E795A286-855D-4815-B656-9682182A5B13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23802BD-F97B-4CC6-BF85-E033E0409F80}" type="pres">
      <dgm:prSet presAssocID="{8B5DCDD2-4E82-4DEC-A1D9-C7D48F5D6F0E}" presName="parTxOnlySpace" presStyleCnt="0"/>
      <dgm:spPr/>
    </dgm:pt>
    <dgm:pt modelId="{D20367D2-D108-4C27-8815-D16B5A107E2F}" type="pres">
      <dgm:prSet presAssocID="{B9C9C3F3-4182-4265-A5F7-09ADB3BE0603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84AA735-CE7B-4DA6-B7C3-9E5176C7C2C6}" type="pres">
      <dgm:prSet presAssocID="{92A5DA6F-71F9-4F5D-89F9-5EFD651CCDBC}" presName="parTxOnlySpace" presStyleCnt="0"/>
      <dgm:spPr/>
    </dgm:pt>
    <dgm:pt modelId="{0564108E-864E-47A2-A2B8-F339CC77EA32}" type="pres">
      <dgm:prSet presAssocID="{240795A9-BC47-4EC3-AC0F-83183AB42CF9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CB466FF-823C-49E8-9B51-FB920D6E3A66}" type="pres">
      <dgm:prSet presAssocID="{DE7A0E71-CE46-4016-A36B-041462290D62}" presName="parTxOnlySpace" presStyleCnt="0"/>
      <dgm:spPr/>
    </dgm:pt>
    <dgm:pt modelId="{6CC6D143-2F43-450B-9166-FB1ECD37CD18}" type="pres">
      <dgm:prSet presAssocID="{F7C053FD-864C-4B59-856D-78A432178738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A3DF393-DCD6-421A-80C2-EDB55B97DF91}" type="pres">
      <dgm:prSet presAssocID="{81624191-74F1-433B-BC06-26B8A4745DFD}" presName="parTxOnlySpace" presStyleCnt="0"/>
      <dgm:spPr/>
    </dgm:pt>
    <dgm:pt modelId="{75D9B645-5C62-4882-AACE-F163A1B65AE2}" type="pres">
      <dgm:prSet presAssocID="{C89B035B-3C1D-48DF-921C-B3ADDCA233DE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84CAD959-F070-4897-B1B3-D7C2FA12B2EA}" srcId="{144DD439-2D13-4F39-A519-0C11CEB7DE0E}" destId="{B9C9C3F3-4182-4265-A5F7-09ADB3BE0603}" srcOrd="1" destOrd="0" parTransId="{C9675A40-BFC7-495C-A500-4B32E7E585A5}" sibTransId="{92A5DA6F-71F9-4F5D-89F9-5EFD651CCDBC}"/>
    <dgm:cxn modelId="{980F1608-76FE-4294-9644-3053FD4E1F1F}" type="presOf" srcId="{144DD439-2D13-4F39-A519-0C11CEB7DE0E}" destId="{C03841E7-CFBD-4953-9CB9-A8BD5C9135DA}" srcOrd="0" destOrd="0" presId="urn:microsoft.com/office/officeart/2005/8/layout/chevron1"/>
    <dgm:cxn modelId="{96916465-797E-4499-8A11-713879678EDB}" srcId="{144DD439-2D13-4F39-A519-0C11CEB7DE0E}" destId="{F7C053FD-864C-4B59-856D-78A432178738}" srcOrd="3" destOrd="0" parTransId="{0E865E20-B958-4163-9064-F8F42FFDDF2E}" sibTransId="{81624191-74F1-433B-BC06-26B8A4745DFD}"/>
    <dgm:cxn modelId="{4EE1888B-34BF-4282-ACE5-234FAEBA8C6A}" type="presOf" srcId="{C89B035B-3C1D-48DF-921C-B3ADDCA233DE}" destId="{75D9B645-5C62-4882-AACE-F163A1B65AE2}" srcOrd="0" destOrd="0" presId="urn:microsoft.com/office/officeart/2005/8/layout/chevron1"/>
    <dgm:cxn modelId="{EBFA3389-CF36-43C6-AC54-3A4E70815032}" srcId="{144DD439-2D13-4F39-A519-0C11CEB7DE0E}" destId="{C89B035B-3C1D-48DF-921C-B3ADDCA233DE}" srcOrd="4" destOrd="0" parTransId="{92D45F86-8C14-48F7-961E-646384DEC141}" sibTransId="{D72E13E4-4ACF-406D-8AF9-370D43627F86}"/>
    <dgm:cxn modelId="{222AEF56-29D1-4B6B-816A-1D1257FD4351}" srcId="{144DD439-2D13-4F39-A519-0C11CEB7DE0E}" destId="{240795A9-BC47-4EC3-AC0F-83183AB42CF9}" srcOrd="2" destOrd="0" parTransId="{B23DBC80-7247-4DC4-AEA0-36997D41F6F0}" sibTransId="{DE7A0E71-CE46-4016-A36B-041462290D62}"/>
    <dgm:cxn modelId="{B0C47A78-9984-4957-AA67-CD3A24111FFF}" srcId="{144DD439-2D13-4F39-A519-0C11CEB7DE0E}" destId="{E795A286-855D-4815-B656-9682182A5B13}" srcOrd="0" destOrd="0" parTransId="{17F0E744-08E1-49D8-B987-CF669C56B8AD}" sibTransId="{8B5DCDD2-4E82-4DEC-A1D9-C7D48F5D6F0E}"/>
    <dgm:cxn modelId="{5CD6B892-D82A-4953-8B26-177CE8A74EB7}" type="presOf" srcId="{F7C053FD-864C-4B59-856D-78A432178738}" destId="{6CC6D143-2F43-450B-9166-FB1ECD37CD18}" srcOrd="0" destOrd="0" presId="urn:microsoft.com/office/officeart/2005/8/layout/chevron1"/>
    <dgm:cxn modelId="{9A284E37-534F-4A46-86E3-C12D16FB2441}" type="presOf" srcId="{E795A286-855D-4815-B656-9682182A5B13}" destId="{749F957D-53A0-46B5-90B8-ACFB5347B178}" srcOrd="0" destOrd="0" presId="urn:microsoft.com/office/officeart/2005/8/layout/chevron1"/>
    <dgm:cxn modelId="{3830E8F1-E2F6-4A24-BD19-CD846F711333}" type="presOf" srcId="{240795A9-BC47-4EC3-AC0F-83183AB42CF9}" destId="{0564108E-864E-47A2-A2B8-F339CC77EA32}" srcOrd="0" destOrd="0" presId="urn:microsoft.com/office/officeart/2005/8/layout/chevron1"/>
    <dgm:cxn modelId="{BE9E9848-4F8D-4CC1-9059-F506E5386F3B}" type="presOf" srcId="{B9C9C3F3-4182-4265-A5F7-09ADB3BE0603}" destId="{D20367D2-D108-4C27-8815-D16B5A107E2F}" srcOrd="0" destOrd="0" presId="urn:microsoft.com/office/officeart/2005/8/layout/chevron1"/>
    <dgm:cxn modelId="{6EBAD1CC-C14D-42FA-ACA6-C0FF6DC7B475}" type="presParOf" srcId="{C03841E7-CFBD-4953-9CB9-A8BD5C9135DA}" destId="{749F957D-53A0-46B5-90B8-ACFB5347B178}" srcOrd="0" destOrd="0" presId="urn:microsoft.com/office/officeart/2005/8/layout/chevron1"/>
    <dgm:cxn modelId="{43EE7BB8-A4A2-46B4-BAC1-696DC21ACB57}" type="presParOf" srcId="{C03841E7-CFBD-4953-9CB9-A8BD5C9135DA}" destId="{923802BD-F97B-4CC6-BF85-E033E0409F80}" srcOrd="1" destOrd="0" presId="urn:microsoft.com/office/officeart/2005/8/layout/chevron1"/>
    <dgm:cxn modelId="{E79FC9F0-A52B-4FCE-9D93-66C1D1659241}" type="presParOf" srcId="{C03841E7-CFBD-4953-9CB9-A8BD5C9135DA}" destId="{D20367D2-D108-4C27-8815-D16B5A107E2F}" srcOrd="2" destOrd="0" presId="urn:microsoft.com/office/officeart/2005/8/layout/chevron1"/>
    <dgm:cxn modelId="{CC3FC613-24CB-494D-BAE8-6C93B21CDE2F}" type="presParOf" srcId="{C03841E7-CFBD-4953-9CB9-A8BD5C9135DA}" destId="{084AA735-CE7B-4DA6-B7C3-9E5176C7C2C6}" srcOrd="3" destOrd="0" presId="urn:microsoft.com/office/officeart/2005/8/layout/chevron1"/>
    <dgm:cxn modelId="{1B20CC84-7F45-4733-90A5-E3EFA371A218}" type="presParOf" srcId="{C03841E7-CFBD-4953-9CB9-A8BD5C9135DA}" destId="{0564108E-864E-47A2-A2B8-F339CC77EA32}" srcOrd="4" destOrd="0" presId="urn:microsoft.com/office/officeart/2005/8/layout/chevron1"/>
    <dgm:cxn modelId="{E32CF338-F523-4C3E-A041-CFA8144AD8F7}" type="presParOf" srcId="{C03841E7-CFBD-4953-9CB9-A8BD5C9135DA}" destId="{BCB466FF-823C-49E8-9B51-FB920D6E3A66}" srcOrd="5" destOrd="0" presId="urn:microsoft.com/office/officeart/2005/8/layout/chevron1"/>
    <dgm:cxn modelId="{5C3BAEC9-E4C7-4F36-866E-5A7BFBD7C56F}" type="presParOf" srcId="{C03841E7-CFBD-4953-9CB9-A8BD5C9135DA}" destId="{6CC6D143-2F43-450B-9166-FB1ECD37CD18}" srcOrd="6" destOrd="0" presId="urn:microsoft.com/office/officeart/2005/8/layout/chevron1"/>
    <dgm:cxn modelId="{1C70D796-A16A-440F-82D5-3087F0A89074}" type="presParOf" srcId="{C03841E7-CFBD-4953-9CB9-A8BD5C9135DA}" destId="{AA3DF393-DCD6-421A-80C2-EDB55B97DF91}" srcOrd="7" destOrd="0" presId="urn:microsoft.com/office/officeart/2005/8/layout/chevron1"/>
    <dgm:cxn modelId="{962095B1-BC03-4DFD-8493-7733F1A499BD}" type="presParOf" srcId="{C03841E7-CFBD-4953-9CB9-A8BD5C9135DA}" destId="{75D9B645-5C62-4882-AACE-F163A1B65AE2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9F957D-53A0-46B5-90B8-ACFB5347B178}">
      <dsp:nvSpPr>
        <dsp:cNvPr id="0" name=""/>
        <dsp:cNvSpPr/>
      </dsp:nvSpPr>
      <dsp:spPr>
        <a:xfrm>
          <a:off x="3853" y="0"/>
          <a:ext cx="2242961" cy="283530"/>
        </a:xfrm>
        <a:prstGeom prst="chevron">
          <a:avLst/>
        </a:prstGeom>
        <a:solidFill>
          <a:srgbClr val="FF9933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2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อุดรธานี</a:t>
          </a:r>
        </a:p>
      </dsp:txBody>
      <dsp:txXfrm>
        <a:off x="145618" y="0"/>
        <a:ext cx="1959431" cy="283530"/>
      </dsp:txXfrm>
    </dsp:sp>
    <dsp:sp modelId="{D20367D2-D108-4C27-8815-D16B5A107E2F}">
      <dsp:nvSpPr>
        <dsp:cNvPr id="0" name=""/>
        <dsp:cNvSpPr/>
      </dsp:nvSpPr>
      <dsp:spPr>
        <a:xfrm>
          <a:off x="2022518" y="0"/>
          <a:ext cx="2242961" cy="283530"/>
        </a:xfrm>
        <a:prstGeom prst="chevron">
          <a:avLst/>
        </a:prstGeom>
        <a:solidFill>
          <a:srgbClr val="B2B2B2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2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สกลนคร</a:t>
          </a:r>
          <a:endParaRPr lang="en-US" sz="12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164283" y="0"/>
        <a:ext cx="1959431" cy="283530"/>
      </dsp:txXfrm>
    </dsp:sp>
    <dsp:sp modelId="{0564108E-864E-47A2-A2B8-F339CC77EA32}">
      <dsp:nvSpPr>
        <dsp:cNvPr id="0" name=""/>
        <dsp:cNvSpPr/>
      </dsp:nvSpPr>
      <dsp:spPr>
        <a:xfrm>
          <a:off x="4041184" y="0"/>
          <a:ext cx="2242961" cy="283530"/>
        </a:xfrm>
        <a:prstGeom prst="chevron">
          <a:avLst/>
        </a:prstGeom>
        <a:gradFill rotWithShape="1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2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บึงกาฬ</a:t>
          </a:r>
          <a:endParaRPr lang="th-TH" sz="1200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182949" y="0"/>
        <a:ext cx="1959431" cy="283530"/>
      </dsp:txXfrm>
    </dsp:sp>
    <dsp:sp modelId="{6CC6D143-2F43-450B-9166-FB1ECD37CD18}">
      <dsp:nvSpPr>
        <dsp:cNvPr id="0" name=""/>
        <dsp:cNvSpPr/>
      </dsp:nvSpPr>
      <dsp:spPr>
        <a:xfrm>
          <a:off x="6059850" y="0"/>
          <a:ext cx="2242961" cy="283530"/>
        </a:xfrm>
        <a:prstGeom prst="chevron">
          <a:avLst/>
        </a:prstGeom>
        <a:solidFill>
          <a:srgbClr val="3399FF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2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นครพนม</a:t>
          </a:r>
          <a:endParaRPr lang="th-TH" sz="1200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201615" y="0"/>
        <a:ext cx="1959431" cy="2835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9F957D-53A0-46B5-90B8-ACFB5347B178}">
      <dsp:nvSpPr>
        <dsp:cNvPr id="0" name=""/>
        <dsp:cNvSpPr/>
      </dsp:nvSpPr>
      <dsp:spPr>
        <a:xfrm>
          <a:off x="2128" y="212065"/>
          <a:ext cx="1894784" cy="75791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Partnerships</a:t>
          </a:r>
          <a:r>
            <a:rPr lang="th-TH" sz="13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3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คณะอนุกรรมการฯประจำจังหวัด</a:t>
          </a:r>
        </a:p>
      </dsp:txBody>
      <dsp:txXfrm>
        <a:off x="381085" y="212065"/>
        <a:ext cx="1136871" cy="757913"/>
      </dsp:txXfrm>
    </dsp:sp>
    <dsp:sp modelId="{D20367D2-D108-4C27-8815-D16B5A107E2F}">
      <dsp:nvSpPr>
        <dsp:cNvPr id="0" name=""/>
        <dsp:cNvSpPr/>
      </dsp:nvSpPr>
      <dsp:spPr>
        <a:xfrm>
          <a:off x="1707434" y="212065"/>
          <a:ext cx="1894784" cy="75791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Investment</a:t>
          </a:r>
          <a:r>
            <a:rPr lang="th-TH" sz="1100" b="1" kern="1200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th-TH" sz="11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1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บุคลากรให้บริการยาฝัง</a:t>
          </a:r>
          <a:endParaRPr lang="en-US" sz="11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086391" y="212065"/>
        <a:ext cx="1136871" cy="757913"/>
      </dsp:txXfrm>
    </dsp:sp>
    <dsp:sp modelId="{0564108E-864E-47A2-A2B8-F339CC77EA32}">
      <dsp:nvSpPr>
        <dsp:cNvPr id="0" name=""/>
        <dsp:cNvSpPr/>
      </dsp:nvSpPr>
      <dsp:spPr>
        <a:xfrm>
          <a:off x="3412740" y="212065"/>
          <a:ext cx="1894784" cy="757913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Regulation</a:t>
          </a:r>
          <a:r>
            <a:rPr lang="th-TH" sz="1100" b="1" kern="1200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endParaRPr lang="en-US" sz="1100" b="1" kern="1200" dirty="0">
            <a:solidFill>
              <a:schemeClr val="accent1">
                <a:lumMod val="50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1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พรบ.ฯ</a:t>
          </a:r>
          <a:endParaRPr lang="th-TH" sz="11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791697" y="212065"/>
        <a:ext cx="1136871" cy="757913"/>
      </dsp:txXfrm>
    </dsp:sp>
    <dsp:sp modelId="{6CC6D143-2F43-450B-9166-FB1ECD37CD18}">
      <dsp:nvSpPr>
        <dsp:cNvPr id="0" name=""/>
        <dsp:cNvSpPr/>
      </dsp:nvSpPr>
      <dsp:spPr>
        <a:xfrm>
          <a:off x="5118046" y="212065"/>
          <a:ext cx="1894784" cy="757913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Advocacy</a:t>
          </a:r>
          <a:r>
            <a:rPr lang="th-TH" sz="1100" b="1" kern="1200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SMART YOUTH</a:t>
          </a:r>
          <a:r>
            <a:rPr lang="th-TH" sz="11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1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By NES</a:t>
          </a:r>
          <a:r>
            <a:rPr lang="en-US" sz="1100" b="1" kern="1200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</a:t>
          </a:r>
          <a:r>
            <a:rPr lang="en-US" sz="11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</a:t>
          </a:r>
          <a:endParaRPr lang="th-TH" sz="11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497003" y="212065"/>
        <a:ext cx="1136871" cy="757913"/>
      </dsp:txXfrm>
    </dsp:sp>
    <dsp:sp modelId="{75D9B645-5C62-4882-AACE-F163A1B65AE2}">
      <dsp:nvSpPr>
        <dsp:cNvPr id="0" name=""/>
        <dsp:cNvSpPr/>
      </dsp:nvSpPr>
      <dsp:spPr>
        <a:xfrm>
          <a:off x="6823352" y="212065"/>
          <a:ext cx="1894784" cy="757913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Building</a:t>
          </a:r>
          <a:endParaRPr lang="th-TH" sz="1100" b="1" kern="1200" dirty="0">
            <a:solidFill>
              <a:schemeClr val="accent1">
                <a:lumMod val="50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HL </a:t>
          </a:r>
          <a:r>
            <a:rPr lang="th-TH" sz="11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วัยรุ่น</a:t>
          </a:r>
        </a:p>
      </dsp:txBody>
      <dsp:txXfrm>
        <a:off x="7202309" y="212065"/>
        <a:ext cx="1136871" cy="7579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0.04428</cdr:x>
      <cdr:y>0.91246</cdr:y>
    </cdr:from>
    <cdr:to>
      <cdr:x>0.95043</cdr:x>
      <cdr:y>1</cdr:y>
    </cdr:to>
    <cdr:sp macro="" textlink="">
      <cdr:nvSpPr>
        <cdr:cNvPr id="4" name="กล่องข้อความ 3">
          <a:extLst xmlns:a="http://schemas.openxmlformats.org/drawingml/2006/main">
            <a:ext uri="{FF2B5EF4-FFF2-40B4-BE49-F238E27FC236}">
              <a16:creationId xmlns="" xmlns:a16="http://schemas.microsoft.com/office/drawing/2014/main" id="{F5534DA7-A899-4E6B-B54D-2AEAB6D39633}"/>
            </a:ext>
          </a:extLst>
        </cdr:cNvPr>
        <cdr:cNvSpPr txBox="1"/>
      </cdr:nvSpPr>
      <cdr:spPr>
        <a:xfrm xmlns:a="http://schemas.openxmlformats.org/drawingml/2006/main">
          <a:off x="261816" y="3176954"/>
          <a:ext cx="5357446" cy="3048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0.05463</cdr:x>
      <cdr:y>0.6131</cdr:y>
    </cdr:from>
    <cdr:to>
      <cdr:x>0.90211</cdr:x>
      <cdr:y>0.61797</cdr:y>
    </cdr:to>
    <cdr:cxnSp macro="">
      <cdr:nvCxnSpPr>
        <cdr:cNvPr id="3" name="ตัวเชื่อมต่อตรง 2">
          <a:extLst xmlns:a="http://schemas.openxmlformats.org/drawingml/2006/main">
            <a:ext uri="{FF2B5EF4-FFF2-40B4-BE49-F238E27FC236}">
              <a16:creationId xmlns="" xmlns:a16="http://schemas.microsoft.com/office/drawing/2014/main" id="{8C4213D1-E895-4420-B552-E4FB81B11812}"/>
            </a:ext>
          </a:extLst>
        </cdr:cNvPr>
        <cdr:cNvCxnSpPr/>
      </cdr:nvCxnSpPr>
      <cdr:spPr>
        <a:xfrm xmlns:a="http://schemas.openxmlformats.org/drawingml/2006/main">
          <a:off x="474684" y="2618509"/>
          <a:ext cx="7363691" cy="20782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C00000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0.59922</cdr:x>
      <cdr:y>0.02047</cdr:y>
    </cdr:from>
    <cdr:to>
      <cdr:x>0.96755</cdr:x>
      <cdr:y>0.10157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206547" y="87419"/>
          <a:ext cx="3200400" cy="346364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  <a:prstDash val="dashDot"/>
        </a:ln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th-TH" sz="1600" b="1" dirty="0">
              <a:solidFill>
                <a:srgbClr val="092183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น้อยกว่า </a:t>
          </a:r>
          <a:r>
            <a:rPr lang="en-US" sz="1600" b="1" dirty="0">
              <a:solidFill>
                <a:srgbClr val="092183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17 </a:t>
          </a:r>
          <a:r>
            <a:rPr lang="th-TH" sz="1600" b="1" dirty="0">
              <a:solidFill>
                <a:srgbClr val="092183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ต่อแสนการเกิดมีชีพ</a:t>
          </a:r>
        </a:p>
      </cdr:txBody>
    </cdr:sp>
  </cdr:relSizeAnchor>
  <cdr:relSizeAnchor xmlns:cdr="http://schemas.openxmlformats.org/drawingml/2006/chartDrawing">
    <cdr:from>
      <cdr:x>0.67576</cdr:x>
      <cdr:y>0.03189</cdr:y>
    </cdr:from>
    <cdr:to>
      <cdr:x>0.9245</cdr:x>
      <cdr:y>0.12272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5871565" y="136186"/>
          <a:ext cx="2161309" cy="3879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th-TH" sz="1100" dirty="0"/>
        </a:p>
      </cdr:txBody>
    </cdr:sp>
  </cdr:relSizeAnchor>
  <cdr:relSizeAnchor xmlns:cdr="http://schemas.openxmlformats.org/drawingml/2006/chartDrawing">
    <cdr:from>
      <cdr:x>0.65742</cdr:x>
      <cdr:y>0.05459</cdr:y>
    </cdr:from>
    <cdr:to>
      <cdr:x>0.76266</cdr:x>
      <cdr:y>0.11785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5712238" y="233167"/>
          <a:ext cx="914400" cy="2701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th-TH" sz="1100" dirty="0"/>
        </a:p>
      </cdr:txBody>
    </cdr:sp>
  </cdr:relSizeAnchor>
  <cdr:relSizeAnchor xmlns:cdr="http://schemas.openxmlformats.org/drawingml/2006/chartDrawing">
    <cdr:from>
      <cdr:x>0.49159</cdr:x>
      <cdr:y>0.05297</cdr:y>
    </cdr:from>
    <cdr:to>
      <cdr:x>0.79853</cdr:x>
      <cdr:y>0.26707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4271366" y="226240"/>
          <a:ext cx="26670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th-TH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0.03507</cdr:x>
      <cdr:y>0.23462</cdr:y>
    </cdr:from>
    <cdr:to>
      <cdr:x>0.9871</cdr:x>
      <cdr:y>0.23462</cdr:y>
    </cdr:to>
    <cdr:cxnSp macro="">
      <cdr:nvCxnSpPr>
        <cdr:cNvPr id="3" name="ตัวเชื่อมต่อตรง 2">
          <a:extLst xmlns:a="http://schemas.openxmlformats.org/drawingml/2006/main">
            <a:ext uri="{FF2B5EF4-FFF2-40B4-BE49-F238E27FC236}">
              <a16:creationId xmlns="" xmlns:a16="http://schemas.microsoft.com/office/drawing/2014/main" id="{8F2ECB86-929D-446F-8F92-39697E6CADE6}"/>
            </a:ext>
          </a:extLst>
        </cdr:cNvPr>
        <cdr:cNvCxnSpPr/>
      </cdr:nvCxnSpPr>
      <cdr:spPr>
        <a:xfrm xmlns:a="http://schemas.openxmlformats.org/drawingml/2006/main">
          <a:off x="310718" y="859307"/>
          <a:ext cx="8435075" cy="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0070C0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0.04001</cdr:x>
      <cdr:y>0.29343</cdr:y>
    </cdr:from>
    <cdr:to>
      <cdr:x>0.99204</cdr:x>
      <cdr:y>0.29343</cdr:y>
    </cdr:to>
    <cdr:cxnSp macro="">
      <cdr:nvCxnSpPr>
        <cdr:cNvPr id="7" name="ตัวเชื่อมต่อตรง 6">
          <a:extLst xmlns:a="http://schemas.openxmlformats.org/drawingml/2006/main">
            <a:ext uri="{FF2B5EF4-FFF2-40B4-BE49-F238E27FC236}">
              <a16:creationId xmlns="" xmlns:a16="http://schemas.microsoft.com/office/drawing/2014/main" id="{EE9D847E-B037-4796-90E8-A24C2C0C2345}"/>
            </a:ext>
          </a:extLst>
        </cdr:cNvPr>
        <cdr:cNvCxnSpPr/>
      </cdr:nvCxnSpPr>
      <cdr:spPr>
        <a:xfrm xmlns:a="http://schemas.openxmlformats.org/drawingml/2006/main">
          <a:off x="354462" y="1074681"/>
          <a:ext cx="8435075" cy="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FFC000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0.02359</cdr:x>
      <cdr:y>0.71999</cdr:y>
    </cdr:from>
    <cdr:to>
      <cdr:x>0.97562</cdr:x>
      <cdr:y>0.71999</cdr:y>
    </cdr:to>
    <cdr:cxnSp macro="">
      <cdr:nvCxnSpPr>
        <cdr:cNvPr id="9" name="ตัวเชื่อมต่อตรง 8">
          <a:extLst xmlns:a="http://schemas.openxmlformats.org/drawingml/2006/main">
            <a:ext uri="{FF2B5EF4-FFF2-40B4-BE49-F238E27FC236}">
              <a16:creationId xmlns="" xmlns:a16="http://schemas.microsoft.com/office/drawing/2014/main" id="{EE9D847E-B037-4796-90E8-A24C2C0C2345}"/>
            </a:ext>
          </a:extLst>
        </cdr:cNvPr>
        <cdr:cNvCxnSpPr/>
      </cdr:nvCxnSpPr>
      <cdr:spPr>
        <a:xfrm xmlns:a="http://schemas.openxmlformats.org/drawingml/2006/main">
          <a:off x="208989" y="2636990"/>
          <a:ext cx="8435075" cy="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accent2">
              <a:lumMod val="75000"/>
            </a:schemeClr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0.30077</cdr:x>
      <cdr:y>0.34329</cdr:y>
    </cdr:from>
    <cdr:to>
      <cdr:x>0.46883</cdr:x>
      <cdr:y>0.43363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1495232" y="818617"/>
          <a:ext cx="835485" cy="2154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800" b="1" kern="0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EOC</a:t>
          </a:r>
          <a:r>
            <a:rPr lang="th-TH" sz="800" b="1" kern="0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-สกลนคร</a:t>
          </a:r>
          <a:endParaRPr lang="en-US" sz="800" b="1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0.47704</cdr:x>
      <cdr:y>0</cdr:y>
    </cdr:from>
    <cdr:to>
      <cdr:x>0.65736</cdr:x>
      <cdr:y>0.09035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2371574" y="0"/>
          <a:ext cx="896399" cy="2154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800" b="1" kern="0" dirty="0">
              <a:solidFill>
                <a:schemeClr val="accent3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EOC</a:t>
          </a:r>
          <a:r>
            <a:rPr lang="th-TH" sz="800" b="1" kern="0" dirty="0">
              <a:solidFill>
                <a:schemeClr val="accent3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-หนองคาย</a:t>
          </a:r>
          <a:endParaRPr lang="en-US" sz="800" b="1" dirty="0">
            <a:solidFill>
              <a:schemeClr val="accent3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0.33188</cdr:x>
      <cdr:y>0.25387</cdr:y>
    </cdr:from>
    <cdr:to>
      <cdr:x>0.49413</cdr:x>
      <cdr:y>0.34422</cdr:y>
    </cdr:to>
    <cdr:sp macro="" textlink="">
      <cdr:nvSpPr>
        <cdr:cNvPr id="4" name="Rectangle 3"/>
        <cdr:cNvSpPr/>
      </cdr:nvSpPr>
      <cdr:spPr>
        <a:xfrm xmlns:a="http://schemas.openxmlformats.org/drawingml/2006/main">
          <a:off x="1649902" y="605395"/>
          <a:ext cx="806631" cy="2154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800" b="1" kern="0" dirty="0">
              <a:solidFill>
                <a:schemeClr val="tx2">
                  <a:lumMod val="60000"/>
                  <a:lumOff val="4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EOC </a:t>
          </a:r>
          <a:r>
            <a:rPr lang="th-TH" sz="800" b="1" kern="0" dirty="0">
              <a:solidFill>
                <a:schemeClr val="tx2">
                  <a:lumMod val="60000"/>
                  <a:lumOff val="4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-บึงกาฬ</a:t>
          </a:r>
          <a:endParaRPr lang="en-US" sz="800" b="1" dirty="0">
            <a:solidFill>
              <a:schemeClr val="tx2">
                <a:lumMod val="60000"/>
                <a:lumOff val="40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BF3D3-6EF3-40F9-959B-B3210EBEE6CD}" type="datetimeFigureOut">
              <a:rPr lang="en-US" smtClean="0"/>
              <a:t>8/23/2019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5EE5AE-5DE7-4F60-8611-59188D385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46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72093-E3DC-42F5-A2A9-E5F63164A00E}" type="slidenum">
              <a:rPr lang="th-TH" smtClean="0"/>
              <a:pPr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54029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คำอธิบายเพิ่มเติม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/>
              <a:t>ข้อค้นพบ</a:t>
            </a:r>
            <a:r>
              <a:rPr lang="th-TH" baseline="0" dirty="0"/>
              <a:t> ข้อที่ </a:t>
            </a:r>
            <a:r>
              <a:rPr lang="en-US" baseline="0" dirty="0"/>
              <a:t>1 </a:t>
            </a:r>
            <a:r>
              <a:rPr lang="th-TH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การใช้กลไก 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EOC </a:t>
            </a:r>
            <a:r>
              <a:rPr lang="th-TH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ในบางพื้นที่ ยังไม่สามารถควบคุมโรคให้สงบได้ตามเวลาที่กำหนด เพราะจากการสอบถามแล้ว</a:t>
            </a:r>
            <a:r>
              <a:rPr lang="th-TH" sz="180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พื้นที่มีการเปิด </a:t>
            </a:r>
            <a:r>
              <a:rPr lang="en-US" sz="180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EOC </a:t>
            </a:r>
            <a:r>
              <a:rPr lang="th-TH" sz="180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แต่ยังดำเนินการเหมือนในภาวะปกติ ไม่มีการระดมกำลังคน วัสดุอุปกรณ์ เข้าช่วยเหลือพื้นที่ระบาด และยังขาดการวิเคราะห์ปัญหาจากการใช้กลไก </a:t>
            </a:r>
            <a:r>
              <a:rPr lang="en-US" sz="180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EOC </a:t>
            </a:r>
            <a:r>
              <a:rPr lang="th-TH" sz="180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ว่ามี </a:t>
            </a:r>
            <a:r>
              <a:rPr lang="en-US" sz="180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GAP </a:t>
            </a:r>
            <a:r>
              <a:rPr lang="th-TH" sz="180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ณ จุดใด เช่น การควบคุมโรคถูกต้องตามหลักการหรือไม่ </a:t>
            </a:r>
            <a:r>
              <a:rPr lang="en-US" sz="180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 </a:t>
            </a:r>
            <a:r>
              <a:rPr lang="th-TH" sz="180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งบประมาณ กำลังคน เพียงพอ</a:t>
            </a:r>
            <a:r>
              <a:rPr lang="th-TH" sz="18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หรือไม่ เป็นต้น</a:t>
            </a:r>
            <a:endParaRPr lang="th-TH" sz="1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07424-B55C-45EC-BE53-0ACB8271A808}" type="slidenum">
              <a:rPr lang="th-TH" smtClean="0"/>
              <a:t>30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95712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ECCBF-AA29-42C2-BCD4-6622621D6FE8}" type="slidenum">
              <a:rPr lang="th-TH" smtClean="0"/>
              <a:t>32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43331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EE5AE-5DE7-4F60-8611-59188D38501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282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EE5AE-5DE7-4F60-8611-59188D38501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135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EE5AE-5DE7-4F60-8611-59188D38501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491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EE5AE-5DE7-4F60-8611-59188D3850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7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EE5AE-5DE7-4F60-8611-59188D3850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23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  <a:r>
              <a:rPr lang="th-TH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ปัญหาการเจริญเติบโตเรื่องผอมให้ </a:t>
            </a:r>
            <a:r>
              <a:rPr lang="en-U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Focus </a:t>
            </a:r>
            <a:r>
              <a:rPr lang="th-TH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 เด็ก </a:t>
            </a:r>
            <a:r>
              <a:rPr lang="en-U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0-2 </a:t>
            </a:r>
            <a:r>
              <a:rPr lang="th-TH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ปี</a:t>
            </a:r>
          </a:p>
          <a:p>
            <a:r>
              <a:rPr lang="en-U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th-TH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ปัญหาอ้วน ต้องแก้ทุก </a:t>
            </a:r>
            <a:r>
              <a:rPr lang="en-U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setting </a:t>
            </a:r>
            <a:endParaRPr lang="th-TH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8BC6C-2473-4479-8146-7E46CB77525C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65688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EE5AE-5DE7-4F60-8611-59188D3850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305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EE539-D7D8-46C7-9F2F-CD138DEB890D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ตัวแทนหัวกระดาษ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625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b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EE539-D7D8-46C7-9F2F-CD138DEB890D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ตัวแทนหัวกระดาษ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851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EE5AE-5DE7-4F60-8611-59188D38501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098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ตัวคน</a:t>
            </a:r>
            <a:r>
              <a:rPr lang="th-TH" baseline="0" dirty="0"/>
              <a:t> จะแก้อะไร</a:t>
            </a:r>
          </a:p>
          <a:p>
            <a:r>
              <a:rPr lang="th-TH" baseline="0" dirty="0"/>
              <a:t>เกิดจากประมาท มีข้อมูลไหม</a:t>
            </a:r>
          </a:p>
          <a:p>
            <a:r>
              <a:rPr lang="th-TH" baseline="0" dirty="0"/>
              <a:t>การตั้งด่าน ลดอุบัติเหตุไหม</a:t>
            </a:r>
          </a:p>
          <a:p>
            <a:r>
              <a:rPr lang="th-TH" baseline="0" dirty="0"/>
              <a:t>ต้องวิเคราะห์ตัวบุคคลจากความประมาท </a:t>
            </a:r>
          </a:p>
          <a:p>
            <a:r>
              <a:rPr lang="th-TH" baseline="0" dirty="0"/>
              <a:t>วิเคราะห์การเกิดอุบัติเหตุจริงๆ เช่น มืด ถนน กิ่งไม้ จุดกลับรถ</a:t>
            </a:r>
          </a:p>
          <a:p>
            <a:r>
              <a:rPr lang="th-TH" baseline="0" dirty="0"/>
              <a:t>อุบัติเหตุไม่ได้เกิดในกลุ่มเมา หรือป่าว ตีปีกแมงขี้นาก อาจไม่ใช่การแก้ไจปัญหา</a:t>
            </a:r>
          </a:p>
          <a:p>
            <a:r>
              <a:rPr lang="th-TH" baseline="0" dirty="0"/>
              <a:t>การแก้ไขปัญหาจุดเสี่ยงให้ตรงประเด็นปัญหา </a:t>
            </a:r>
          </a:p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B3776-A793-4BAD-B739-80E1EA81878A}" type="slidenum">
              <a:rPr lang="th-TH" smtClean="0"/>
              <a:t>23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4128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01D51FA4-717A-4752-A560-D1CCD19261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="" xmlns:a16="http://schemas.microsoft.com/office/drawing/2014/main" id="{148BE9FB-B3FE-4676-9BA4-BE42AC79ED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="" xmlns:a16="http://schemas.microsoft.com/office/drawing/2014/main" id="{486BC04F-3DAA-4A3C-A5B9-9599F23CA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DA8B5-FB31-4B27-B876-62C3DCF6695B}" type="datetimeFigureOut">
              <a:rPr lang="en-US" smtClean="0"/>
              <a:pPr/>
              <a:t>8/23/2019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="" xmlns:a16="http://schemas.microsoft.com/office/drawing/2014/main" id="{3C5253DE-FAE1-421F-B820-FEFA5BB62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="" xmlns:a16="http://schemas.microsoft.com/office/drawing/2014/main" id="{75182C95-4E68-42C2-B87C-B2F3FBC37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A1EE-1D07-4E9C-A453-FA77E91C4B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139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11F4978E-2501-48EA-9805-863904074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="" xmlns:a16="http://schemas.microsoft.com/office/drawing/2014/main" id="{1BEF1388-3236-4EAE-86DC-2B5757290C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="" xmlns:a16="http://schemas.microsoft.com/office/drawing/2014/main" id="{6A1ADD0E-53C0-40A5-948B-AE25EB67F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DA8B5-FB31-4B27-B876-62C3DCF6695B}" type="datetimeFigureOut">
              <a:rPr lang="en-US" smtClean="0"/>
              <a:pPr/>
              <a:t>8/23/2019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="" xmlns:a16="http://schemas.microsoft.com/office/drawing/2014/main" id="{63556D3E-1C47-4EBD-B015-476F1CA4A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="" xmlns:a16="http://schemas.microsoft.com/office/drawing/2014/main" id="{17098186-690B-4BD3-B0DA-691B14FF1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A1EE-1D07-4E9C-A453-FA77E91C4B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315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="" xmlns:a16="http://schemas.microsoft.com/office/drawing/2014/main" id="{1D7E730F-7BB9-43F7-89B0-2F2F7720BC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="" xmlns:a16="http://schemas.microsoft.com/office/drawing/2014/main" id="{C495E004-2627-4F37-9127-A46FF343C4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="" xmlns:a16="http://schemas.microsoft.com/office/drawing/2014/main" id="{B2197192-1B9E-4053-A246-A83AEE86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DA8B5-FB31-4B27-B876-62C3DCF6695B}" type="datetimeFigureOut">
              <a:rPr lang="en-US" smtClean="0"/>
              <a:pPr/>
              <a:t>8/23/2019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="" xmlns:a16="http://schemas.microsoft.com/office/drawing/2014/main" id="{4708DFFE-091D-470A-9590-BC5A509D3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="" xmlns:a16="http://schemas.microsoft.com/office/drawing/2014/main" id="{FD36A3E1-CC36-484C-95AB-8B9793DF2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A1EE-1D07-4E9C-A453-FA77E91C4B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09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892984" y="863953"/>
            <a:ext cx="7358063" cy="1741289"/>
          </a:xfrm>
          <a:prstGeom prst="rect">
            <a:avLst/>
          </a:prstGeom>
        </p:spPr>
        <p:txBody>
          <a:bodyPr lIns="0" tIns="0" rIns="0" bIns="0" anchor="b"/>
          <a:lstStyle>
            <a:lvl1pPr defTabSz="245729">
              <a:defRPr sz="3371">
                <a:uFillTx/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/>
            <a:r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892984" y="2652122"/>
            <a:ext cx="7358063" cy="596057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245729">
              <a:spcBef>
                <a:spcPts val="0"/>
              </a:spcBef>
              <a:buSzTx/>
              <a:buFontTx/>
              <a:buNone/>
              <a:defRPr sz="1314"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indent="96155" algn="ctr" defTabSz="245729">
              <a:spcBef>
                <a:spcPts val="0"/>
              </a:spcBef>
              <a:buSzTx/>
              <a:buFontTx/>
              <a:buNone/>
              <a:defRPr sz="1314"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indent="192308" algn="ctr" defTabSz="245729">
              <a:spcBef>
                <a:spcPts val="0"/>
              </a:spcBef>
              <a:buSzTx/>
              <a:buFontTx/>
              <a:buNone/>
              <a:defRPr sz="1314"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indent="288464" algn="ctr" defTabSz="245729">
              <a:spcBef>
                <a:spcPts val="0"/>
              </a:spcBef>
              <a:buSzTx/>
              <a:buFontTx/>
              <a:buNone/>
              <a:defRPr sz="1314"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indent="384619" algn="ctr" defTabSz="245729">
              <a:spcBef>
                <a:spcPts val="0"/>
              </a:spcBef>
              <a:buSzTx/>
              <a:buFontTx/>
              <a:buNone/>
              <a:defRPr sz="1314">
                <a:uFillTx/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91722351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6CF86C48-0A3C-4A8A-9BC4-44CFFBAD8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0352AACE-53C6-43F3-B3BC-636B402CB1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="" xmlns:a16="http://schemas.microsoft.com/office/drawing/2014/main" id="{7CC8F585-6F9F-4D6D-A2FD-A7FD78D6B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DA8B5-FB31-4B27-B876-62C3DCF6695B}" type="datetimeFigureOut">
              <a:rPr lang="en-US" smtClean="0"/>
              <a:pPr/>
              <a:t>8/23/2019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="" xmlns:a16="http://schemas.microsoft.com/office/drawing/2014/main" id="{34F931EE-0B8B-4061-8FF5-25AE43E47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="" xmlns:a16="http://schemas.microsoft.com/office/drawing/2014/main" id="{481F1A49-68A5-4094-BDE7-8E1E7F7F7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A1EE-1D07-4E9C-A453-FA77E91C4B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88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CD619C0B-EC89-4DB4-A72B-CDBAEF771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="" xmlns:a16="http://schemas.microsoft.com/office/drawing/2014/main" id="{A9777ADD-4598-4B5B-BE7D-027A5A4B2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="" xmlns:a16="http://schemas.microsoft.com/office/drawing/2014/main" id="{5E489E5A-D605-4689-95FA-1CB143CC2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DA8B5-FB31-4B27-B876-62C3DCF6695B}" type="datetimeFigureOut">
              <a:rPr lang="en-US" smtClean="0"/>
              <a:pPr/>
              <a:t>8/23/2019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="" xmlns:a16="http://schemas.microsoft.com/office/drawing/2014/main" id="{286322EE-0EA3-41D7-B43E-0FC792E70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="" xmlns:a16="http://schemas.microsoft.com/office/drawing/2014/main" id="{6D685867-4A51-4AEF-B747-18D398D07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A1EE-1D07-4E9C-A453-FA77E91C4B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891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FFDA38EF-913D-4969-B1DE-8BE8727D1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0A847E8F-2B7B-4560-9247-6FC367BA1F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="" xmlns:a16="http://schemas.microsoft.com/office/drawing/2014/main" id="{EC52E315-BE45-4A4D-8E27-7C546CEAE3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="" xmlns:a16="http://schemas.microsoft.com/office/drawing/2014/main" id="{24569A5E-7782-47AF-AEEE-09C65390B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DA8B5-FB31-4B27-B876-62C3DCF6695B}" type="datetimeFigureOut">
              <a:rPr lang="en-US" smtClean="0"/>
              <a:pPr/>
              <a:t>8/23/2019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="" xmlns:a16="http://schemas.microsoft.com/office/drawing/2014/main" id="{A1D17EF4-4EDE-43A2-A55B-D22F012E9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="" xmlns:a16="http://schemas.microsoft.com/office/drawing/2014/main" id="{F0E943AE-163B-43BE-BA2D-5067BA548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A1EE-1D07-4E9C-A453-FA77E91C4B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487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98CF1ACA-8B45-412B-B087-695CCD6F7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="" xmlns:a16="http://schemas.microsoft.com/office/drawing/2014/main" id="{88F3F82D-CA67-4DB4-B99A-5E907BC50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="" xmlns:a16="http://schemas.microsoft.com/office/drawing/2014/main" id="{F2CB341C-ECDD-4F82-AF70-3389E5CA34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="" xmlns:a16="http://schemas.microsoft.com/office/drawing/2014/main" id="{3D63D180-EBE8-4383-9BD9-B5BF376EFD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="" xmlns:a16="http://schemas.microsoft.com/office/drawing/2014/main" id="{DACAEDFC-BE78-49BB-90E9-1537672923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="" xmlns:a16="http://schemas.microsoft.com/office/drawing/2014/main" id="{90E8364F-1AF1-4E7C-A87C-33F2D77AE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DA8B5-FB31-4B27-B876-62C3DCF6695B}" type="datetimeFigureOut">
              <a:rPr lang="en-US" smtClean="0"/>
              <a:pPr/>
              <a:t>8/23/2019</a:t>
            </a:fld>
            <a:endParaRPr lang="en-US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="" xmlns:a16="http://schemas.microsoft.com/office/drawing/2014/main" id="{4635BB1B-1BE7-465F-85DE-F50B7C3A9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="" xmlns:a16="http://schemas.microsoft.com/office/drawing/2014/main" id="{D9890009-CAC7-4D3D-B6EB-EB7149352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A1EE-1D07-4E9C-A453-FA77E91C4B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259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1AD146E0-BC09-4C84-8569-4C7358E35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="" xmlns:a16="http://schemas.microsoft.com/office/drawing/2014/main" id="{71E5F5B3-8A71-4E8E-B6FD-C2E7C08CB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DA8B5-FB31-4B27-B876-62C3DCF6695B}" type="datetimeFigureOut">
              <a:rPr lang="en-US" smtClean="0"/>
              <a:pPr/>
              <a:t>8/23/2019</a:t>
            </a:fld>
            <a:endParaRPr lang="en-US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="" xmlns:a16="http://schemas.microsoft.com/office/drawing/2014/main" id="{F2FA7CF8-EFD2-4388-BBBE-38282B9DC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="" xmlns:a16="http://schemas.microsoft.com/office/drawing/2014/main" id="{9F63B064-5B7F-4B72-B7DA-EF923A770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A1EE-1D07-4E9C-A453-FA77E91C4B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13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="" xmlns:a16="http://schemas.microsoft.com/office/drawing/2014/main" id="{01D5EC3D-B69C-472C-A384-2C0479EF7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DA8B5-FB31-4B27-B876-62C3DCF6695B}" type="datetimeFigureOut">
              <a:rPr lang="en-US" smtClean="0"/>
              <a:pPr/>
              <a:t>8/23/2019</a:t>
            </a:fld>
            <a:endParaRPr lang="en-US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="" xmlns:a16="http://schemas.microsoft.com/office/drawing/2014/main" id="{E38F92C9-F4E8-4FEA-A18B-813CD5C80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="" xmlns:a16="http://schemas.microsoft.com/office/drawing/2014/main" id="{9E62F277-5ED2-4264-BDA3-82744F8F7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A1EE-1D07-4E9C-A453-FA77E91C4B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47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764982B8-B0DB-45FB-8477-CF4C77EF8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D80615F6-F0C6-4379-8A9A-3C428C594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="" xmlns:a16="http://schemas.microsoft.com/office/drawing/2014/main" id="{FFBD3B19-EE55-49CB-8F97-CB8586DF5E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="" xmlns:a16="http://schemas.microsoft.com/office/drawing/2014/main" id="{79F4DC69-5080-4B37-82CE-BD63958F3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DA8B5-FB31-4B27-B876-62C3DCF6695B}" type="datetimeFigureOut">
              <a:rPr lang="en-US" smtClean="0"/>
              <a:pPr/>
              <a:t>8/23/2019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="" xmlns:a16="http://schemas.microsoft.com/office/drawing/2014/main" id="{BB341D47-3203-48BB-95D1-C3B27D22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="" xmlns:a16="http://schemas.microsoft.com/office/drawing/2014/main" id="{B9A47E6F-7ABE-4D2A-9D2C-F5209C85F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A1EE-1D07-4E9C-A453-FA77E91C4B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64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82F40474-3FAE-4A54-91BE-74EC71DD8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="" xmlns:a16="http://schemas.microsoft.com/office/drawing/2014/main" id="{75BB0B77-8FE3-4DBD-8070-370EB83D96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="" xmlns:a16="http://schemas.microsoft.com/office/drawing/2014/main" id="{381C0587-8F56-4CD0-BAB4-1227C39343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="" xmlns:a16="http://schemas.microsoft.com/office/drawing/2014/main" id="{1774B367-639A-45B4-8854-2409B6B00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DA8B5-FB31-4B27-B876-62C3DCF6695B}" type="datetimeFigureOut">
              <a:rPr lang="en-US" smtClean="0"/>
              <a:pPr/>
              <a:t>8/23/2019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="" xmlns:a16="http://schemas.microsoft.com/office/drawing/2014/main" id="{28E94B91-2E08-4ACF-A614-7CCDDB47B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="" xmlns:a16="http://schemas.microsoft.com/office/drawing/2014/main" id="{95EFC631-C421-4B95-A190-FEB9169AC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A1EE-1D07-4E9C-A453-FA77E91C4B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072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="" xmlns:a16="http://schemas.microsoft.com/office/drawing/2014/main" id="{4D995FF3-36E3-49FF-80F5-70C0382F4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="" xmlns:a16="http://schemas.microsoft.com/office/drawing/2014/main" id="{3ADDC2B3-1FA2-4626-9D1C-59FFDDA7E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="" xmlns:a16="http://schemas.microsoft.com/office/drawing/2014/main" id="{71820181-4C8C-483A-814A-1CE34F61D1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DA8B5-FB31-4B27-B876-62C3DCF6695B}" type="datetimeFigureOut">
              <a:rPr lang="en-US" smtClean="0"/>
              <a:pPr/>
              <a:t>8/23/2019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="" xmlns:a16="http://schemas.microsoft.com/office/drawing/2014/main" id="{CDC921A9-0EAD-484B-8970-61622EAAFD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="" xmlns:a16="http://schemas.microsoft.com/office/drawing/2014/main" id="{1676FDBD-3751-47D4-919E-6A092B47B0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9A1EE-1D07-4E9C-A453-FA77E91C4B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000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0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40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chart" Target="../charts/chart11.xml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microsoft.com/office/2007/relationships/hdphoto" Target="../media/hdphoto4.wdp"/><Relationship Id="rId18" Type="http://schemas.microsoft.com/office/2007/relationships/hdphoto" Target="../media/hdphoto6.wdp"/><Relationship Id="rId3" Type="http://schemas.openxmlformats.org/officeDocument/2006/relationships/image" Target="../media/image54.png"/><Relationship Id="rId21" Type="http://schemas.microsoft.com/office/2007/relationships/hdphoto" Target="../media/hdphoto7.wdp"/><Relationship Id="rId7" Type="http://schemas.openxmlformats.org/officeDocument/2006/relationships/image" Target="../media/image57.png"/><Relationship Id="rId12" Type="http://schemas.openxmlformats.org/officeDocument/2006/relationships/image" Target="../media/image60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2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microsoft.com/office/2007/relationships/hdphoto" Target="../media/hdphoto3.wdp"/><Relationship Id="rId5" Type="http://schemas.openxmlformats.org/officeDocument/2006/relationships/image" Target="../media/image55.png"/><Relationship Id="rId15" Type="http://schemas.microsoft.com/office/2007/relationships/hdphoto" Target="../media/hdphoto5.wdp"/><Relationship Id="rId10" Type="http://schemas.openxmlformats.org/officeDocument/2006/relationships/image" Target="../media/image59.png"/><Relationship Id="rId19" Type="http://schemas.openxmlformats.org/officeDocument/2006/relationships/chart" Target="../charts/chart12.xml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diagramData" Target="../diagrams/data2.xml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microsoft.com/office/2007/relationships/hdphoto" Target="../media/hdphoto8.wdp"/><Relationship Id="rId17" Type="http://schemas.microsoft.com/office/2007/relationships/diagramDrawing" Target="../diagrams/drawing2.xml"/><Relationship Id="rId2" Type="http://schemas.openxmlformats.org/officeDocument/2006/relationships/image" Target="../media/image65.png"/><Relationship Id="rId16" Type="http://schemas.openxmlformats.org/officeDocument/2006/relationships/diagramColors" Target="../diagrams/colors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diagramQuickStyle" Target="../diagrams/quickStyle2.xml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5.xml"/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4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2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0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0.png"/><Relationship Id="rId7" Type="http://schemas.openxmlformats.org/officeDocument/2006/relationships/image" Target="../media/image3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Shape 51"/>
          <p:cNvSpPr>
            <a:spLocks noGrp="1"/>
          </p:cNvSpPr>
          <p:nvPr>
            <p:ph type="sldNum" sz="quarter" idx="12"/>
          </p:nvPr>
        </p:nvSpPr>
        <p:spPr>
          <a:xfrm>
            <a:off x="6549593" y="4608910"/>
            <a:ext cx="2129711" cy="198834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7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  <a:sym typeface="Helvetica Light"/>
              </a:defRPr>
            </a:lvl1pPr>
            <a:lvl2pPr marL="742713" indent="-285659" eaLnBrk="0" hangingPunct="0">
              <a:defRPr sz="27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  <a:sym typeface="Helvetica Light"/>
              </a:defRPr>
            </a:lvl2pPr>
            <a:lvl3pPr marL="1142635" indent="-228528" eaLnBrk="0" hangingPunct="0">
              <a:defRPr sz="27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  <a:sym typeface="Helvetica Light"/>
              </a:defRPr>
            </a:lvl3pPr>
            <a:lvl4pPr marL="1599689" indent="-228528" eaLnBrk="0" hangingPunct="0">
              <a:defRPr sz="27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  <a:sym typeface="Helvetica Light"/>
              </a:defRPr>
            </a:lvl4pPr>
            <a:lvl5pPr marL="2056744" indent="-228528" eaLnBrk="0" hangingPunct="0">
              <a:defRPr sz="27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  <a:sym typeface="Helvetica Light"/>
              </a:defRPr>
            </a:lvl5pPr>
            <a:lvl6pPr marL="2513798" indent="-228528" defTabSz="4364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  <a:sym typeface="Helvetica Light"/>
              </a:defRPr>
            </a:lvl6pPr>
            <a:lvl7pPr marL="2970851" indent="-228528" defTabSz="4364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  <a:sym typeface="Helvetica Light"/>
              </a:defRPr>
            </a:lvl7pPr>
            <a:lvl8pPr marL="3427905" indent="-228528" defTabSz="4364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  <a:sym typeface="Helvetica Light"/>
              </a:defRPr>
            </a:lvl8pPr>
            <a:lvl9pPr marL="3884959" indent="-228528" defTabSz="4364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  <a:sym typeface="Helvetica Light"/>
              </a:defRPr>
            </a:lvl9pPr>
          </a:lstStyle>
          <a:p>
            <a:pPr defTabSz="436425" eaLnBrk="1" hangingPunct="1">
              <a:lnSpc>
                <a:spcPct val="90000"/>
              </a:lnSpc>
            </a:pPr>
            <a:fld id="{1DCD63D4-F982-4589-8B3D-6BE42021B638}" type="slidenum">
              <a:rPr lang="th-TH" altLang="th-TH" sz="1200">
                <a:solidFill>
                  <a:srgbClr val="000000"/>
                </a:solidFill>
                <a:latin typeface="Trebuchet MS" panose="020B0603020202020204" pitchFamily="34" charset="0"/>
                <a:cs typeface="Helvetica Light"/>
                <a:sym typeface="Trebuchet MS" panose="020B0603020202020204" pitchFamily="34" charset="0"/>
              </a:rPr>
              <a:pPr defTabSz="436425" eaLnBrk="1" hangingPunct="1">
                <a:lnSpc>
                  <a:spcPct val="90000"/>
                </a:lnSpc>
              </a:pPr>
              <a:t>1</a:t>
            </a:fld>
            <a:endParaRPr lang="th-TH" altLang="th-TH" sz="1200">
              <a:solidFill>
                <a:srgbClr val="000000"/>
              </a:solidFill>
              <a:latin typeface="Trebuchet MS" panose="020B0603020202020204" pitchFamily="34" charset="0"/>
              <a:cs typeface="Helvetica Light"/>
              <a:sym typeface="Trebuchet MS" panose="020B0603020202020204" pitchFamily="34" charset="0"/>
            </a:endParaRPr>
          </a:p>
        </p:txBody>
      </p:sp>
      <p:sp>
        <p:nvSpPr>
          <p:cNvPr id="266243" name="Shape 52"/>
          <p:cNvSpPr>
            <a:spLocks noChangeArrowheads="1"/>
          </p:cNvSpPr>
          <p:nvPr/>
        </p:nvSpPr>
        <p:spPr bwMode="auto">
          <a:xfrm>
            <a:off x="162045" y="80964"/>
            <a:ext cx="8696764" cy="13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34452" tIns="34452" rIns="34452" bIns="34452">
            <a:spAutoFit/>
          </a:bodyPr>
          <a:lstStyle/>
          <a:p>
            <a:pPr algn="ctr" defTabSz="688954">
              <a:defRPr/>
            </a:pPr>
            <a:r>
              <a:rPr lang="th-TH" altLang="th-TH" sz="2800" b="1" dirty="0">
                <a:solidFill>
                  <a:srgbClr val="0F6939"/>
                </a:solidFill>
                <a:latin typeface="TH Sarabun New" panose="020B0500040200020003" pitchFamily="34" charset="-34"/>
                <a:ea typeface="Tahoma" pitchFamily="34" charset="0"/>
                <a:cs typeface="TH Sarabun New" panose="020B0500040200020003" pitchFamily="34" charset="-34"/>
                <a:sym typeface="Tahoma" pitchFamily="34" charset="0"/>
              </a:rPr>
              <a:t>สรุปผลการตรวจราชการติดตามและประเมินผลกระทรวงสาธารณสุข </a:t>
            </a:r>
          </a:p>
          <a:p>
            <a:pPr algn="ctr" defTabSz="688954">
              <a:defRPr/>
            </a:pPr>
            <a:r>
              <a:rPr lang="th-TH" altLang="th-TH" sz="2800" b="1" dirty="0">
                <a:solidFill>
                  <a:srgbClr val="000066"/>
                </a:solidFill>
                <a:latin typeface="TH Sarabun New" panose="020B0500040200020003" pitchFamily="34" charset="-34"/>
                <a:ea typeface="Tahoma" pitchFamily="34" charset="0"/>
                <a:cs typeface="TH Sarabun New" panose="020B0500040200020003" pitchFamily="34" charset="-34"/>
                <a:sym typeface="Tahoma" pitchFamily="34" charset="0"/>
              </a:rPr>
              <a:t>รอบที่ </a:t>
            </a:r>
            <a:r>
              <a:rPr lang="en-US" altLang="th-TH" sz="2800" b="1" dirty="0">
                <a:solidFill>
                  <a:srgbClr val="000066"/>
                </a:solidFill>
                <a:latin typeface="TH Sarabun New" panose="020B0500040200020003" pitchFamily="34" charset="-34"/>
                <a:ea typeface="Tahoma" pitchFamily="34" charset="0"/>
                <a:cs typeface="TH Sarabun New" panose="020B0500040200020003" pitchFamily="34" charset="-34"/>
                <a:sym typeface="Tahoma" pitchFamily="34" charset="0"/>
              </a:rPr>
              <a:t>2</a:t>
            </a:r>
            <a:r>
              <a:rPr lang="th-TH" altLang="th-TH" sz="2800" b="1" dirty="0">
                <a:solidFill>
                  <a:srgbClr val="000066"/>
                </a:solidFill>
                <a:latin typeface="TH Sarabun New" panose="020B0500040200020003" pitchFamily="34" charset="-34"/>
                <a:ea typeface="Tahoma" pitchFamily="34" charset="0"/>
                <a:cs typeface="TH Sarabun New" panose="020B0500040200020003" pitchFamily="34" charset="-34"/>
                <a:sym typeface="Tahoma" pitchFamily="34" charset="0"/>
              </a:rPr>
              <a:t> ปีงบประมาณ </a:t>
            </a:r>
            <a:r>
              <a:rPr lang="en-US" altLang="th-TH" sz="2800" b="1" dirty="0">
                <a:solidFill>
                  <a:srgbClr val="000066"/>
                </a:solidFill>
                <a:latin typeface="TH Sarabun New" panose="020B0500040200020003" pitchFamily="34" charset="-34"/>
                <a:ea typeface="Tahoma" pitchFamily="34" charset="0"/>
                <a:cs typeface="TH Sarabun New" panose="020B0500040200020003" pitchFamily="34" charset="-34"/>
                <a:sym typeface="Tahoma" pitchFamily="34" charset="0"/>
              </a:rPr>
              <a:t>2562</a:t>
            </a:r>
            <a:endParaRPr lang="th-TH" altLang="th-TH" sz="2800" b="1" dirty="0">
              <a:solidFill>
                <a:srgbClr val="000066"/>
              </a:solidFill>
              <a:latin typeface="TH Sarabun New" panose="020B0500040200020003" pitchFamily="34" charset="-34"/>
              <a:ea typeface="Tahoma" pitchFamily="34" charset="0"/>
              <a:cs typeface="TH Sarabun New" panose="020B0500040200020003" pitchFamily="34" charset="-34"/>
              <a:sym typeface="Tahoma" pitchFamily="34" charset="0"/>
            </a:endParaRPr>
          </a:p>
          <a:p>
            <a:pPr algn="ctr" defTabSz="688954">
              <a:defRPr/>
            </a:pPr>
            <a:r>
              <a:rPr lang="th-TH" altLang="th-TH" sz="2800" b="1" dirty="0">
                <a:solidFill>
                  <a:srgbClr val="990099"/>
                </a:solidFill>
                <a:latin typeface="TH Sarabun New" panose="020B0500040200020003" pitchFamily="34" charset="-34"/>
                <a:ea typeface="Tahoma" pitchFamily="34" charset="0"/>
                <a:cs typeface="TH Sarabun New" panose="020B0500040200020003" pitchFamily="34" charset="-34"/>
                <a:sym typeface="Tahoma" pitchFamily="34" charset="0"/>
              </a:rPr>
              <a:t>คณะที่ </a:t>
            </a:r>
            <a:r>
              <a:rPr lang="en-US" altLang="th-TH" sz="2800" b="1" dirty="0">
                <a:solidFill>
                  <a:srgbClr val="990099"/>
                </a:solidFill>
                <a:latin typeface="TH Sarabun New" panose="020B0500040200020003" pitchFamily="34" charset="-34"/>
                <a:ea typeface="Tahoma" pitchFamily="34" charset="0"/>
                <a:cs typeface="TH Sarabun New" panose="020B0500040200020003" pitchFamily="34" charset="-34"/>
                <a:sym typeface="Tahoma" pitchFamily="34" charset="0"/>
              </a:rPr>
              <a:t>1</a:t>
            </a:r>
            <a:r>
              <a:rPr lang="th-TH" altLang="th-TH" sz="2800" b="1" dirty="0">
                <a:solidFill>
                  <a:srgbClr val="990099"/>
                </a:solidFill>
                <a:latin typeface="TH Sarabun New" panose="020B0500040200020003" pitchFamily="34" charset="-34"/>
                <a:ea typeface="Tahoma" pitchFamily="34" charset="0"/>
                <a:cs typeface="TH Sarabun New" panose="020B0500040200020003" pitchFamily="34" charset="-34"/>
                <a:sym typeface="Tahoma" pitchFamily="34" charset="0"/>
              </a:rPr>
              <a:t> : การส่งเสริมสุขภาพ ป้องกันโรค และการจัดการสุขภาพ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45435" y="3788936"/>
            <a:ext cx="5398171" cy="72376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38340" tIns="38340" rIns="38340" bIns="38340" spcCol="28742" anchor="ctr">
            <a:spAutoFit/>
          </a:bodyPr>
          <a:lstStyle/>
          <a:p>
            <a:pPr algn="ctr" defTabSz="440942" latinLnBrk="1" hangingPunct="0">
              <a:defRPr/>
            </a:pPr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latin typeface="TH Sarabun New" panose="020B0500040200020003" pitchFamily="34" charset="-34"/>
                <a:ea typeface="Tahoma" pitchFamily="34" charset="0"/>
                <a:cs typeface="TH Sarabun New" panose="020B0500040200020003" pitchFamily="34" charset="-34"/>
              </a:rPr>
              <a:t>เขตสุขภาพที่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 New" panose="020B0500040200020003" pitchFamily="34" charset="-34"/>
                <a:ea typeface="Tahoma" pitchFamily="34" charset="0"/>
                <a:cs typeface="TH Sarabun New" panose="020B0500040200020003" pitchFamily="34" charset="-34"/>
              </a:rPr>
              <a:t>8</a:t>
            </a:r>
          </a:p>
          <a:p>
            <a:pPr algn="ctr" defTabSz="440942" latinLnBrk="1" hangingPunct="0">
              <a:defRPr/>
            </a:pPr>
            <a:r>
              <a:rPr lang="th-TH" dirty="0">
                <a:solidFill>
                  <a:schemeClr val="accent2">
                    <a:lumMod val="75000"/>
                  </a:schemeClr>
                </a:solidFill>
                <a:latin typeface="TH Sarabun New" panose="020B0500040200020003" pitchFamily="34" charset="-34"/>
                <a:ea typeface="Tahoma" pitchFamily="34" charset="0"/>
                <a:cs typeface="TH Sarabun New" panose="020B0500040200020003" pitchFamily="34" charset="-34"/>
              </a:rPr>
              <a:t>อุดรธานี หนองคาย เลย นครพนม บึงกาฬ สกลนคร หนองบัวลำภู </a:t>
            </a:r>
          </a:p>
        </p:txBody>
      </p:sp>
      <p:sp>
        <p:nvSpPr>
          <p:cNvPr id="344072" name="AutoShape 14" descr="ผลการค้นหารูปภาพสำหรับ เป็ดอุดร"/>
          <p:cNvSpPr>
            <a:spLocks noChangeAspect="1" noChangeArrowheads="1"/>
          </p:cNvSpPr>
          <p:nvPr/>
        </p:nvSpPr>
        <p:spPr bwMode="auto">
          <a:xfrm>
            <a:off x="162045" y="-144066"/>
            <a:ext cx="213921" cy="159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018" tIns="34503" rIns="69018" bIns="34503"/>
          <a:lstStyle>
            <a:lvl1pPr eaLnBrk="0" hangingPunct="0">
              <a:defRPr sz="27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  <a:sym typeface="Helvetica Light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  <a:sym typeface="Helvetica Light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  <a:sym typeface="Helvetica Light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  <a:sym typeface="Helvetica Light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  <a:sym typeface="Helvetica Light"/>
              </a:defRPr>
            </a:lvl5pPr>
            <a:lvl6pPr marL="2514600" indent="-228600" defTabSz="43656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  <a:sym typeface="Helvetica Light"/>
              </a:defRPr>
            </a:lvl6pPr>
            <a:lvl7pPr marL="2971800" indent="-228600" defTabSz="43656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  <a:sym typeface="Helvetica Light"/>
              </a:defRPr>
            </a:lvl7pPr>
            <a:lvl8pPr marL="3429000" indent="-228600" defTabSz="43656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  <a:sym typeface="Helvetica Light"/>
              </a:defRPr>
            </a:lvl8pPr>
            <a:lvl9pPr marL="3886200" indent="-228600" defTabSz="43656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  <a:sym typeface="Helvetica Light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344073" name="AutoShape 16" descr="ผลการค้นหารูปภาพสำหรับ เป็ดอุดร"/>
          <p:cNvSpPr>
            <a:spLocks noChangeAspect="1" noChangeArrowheads="1"/>
          </p:cNvSpPr>
          <p:nvPr/>
        </p:nvSpPr>
        <p:spPr bwMode="auto">
          <a:xfrm>
            <a:off x="162045" y="-144066"/>
            <a:ext cx="213921" cy="159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018" tIns="34503" rIns="69018" bIns="34503"/>
          <a:lstStyle>
            <a:lvl1pPr eaLnBrk="0" hangingPunct="0">
              <a:defRPr sz="27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  <a:sym typeface="Helvetica Light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  <a:sym typeface="Helvetica Light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  <a:sym typeface="Helvetica Light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  <a:sym typeface="Helvetica Light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  <a:sym typeface="Helvetica Light"/>
              </a:defRPr>
            </a:lvl5pPr>
            <a:lvl6pPr marL="2514600" indent="-228600" defTabSz="43656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  <a:sym typeface="Helvetica Light"/>
              </a:defRPr>
            </a:lvl6pPr>
            <a:lvl7pPr marL="2971800" indent="-228600" defTabSz="43656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  <a:sym typeface="Helvetica Light"/>
              </a:defRPr>
            </a:lvl7pPr>
            <a:lvl8pPr marL="3429000" indent="-228600" defTabSz="43656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  <a:sym typeface="Helvetica Light"/>
              </a:defRPr>
            </a:lvl8pPr>
            <a:lvl9pPr marL="3886200" indent="-228600" defTabSz="43656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  <a:sym typeface="Helvetica Light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8" name="กล่องข้อความ 7"/>
          <p:cNvSpPr txBox="1"/>
          <p:nvPr/>
        </p:nvSpPr>
        <p:spPr>
          <a:xfrm>
            <a:off x="0" y="4429368"/>
            <a:ext cx="9144000" cy="707886"/>
          </a:xfrm>
          <a:prstGeom prst="rect">
            <a:avLst/>
          </a:prstGeom>
          <a:solidFill>
            <a:srgbClr val="0F6939"/>
          </a:solidFill>
        </p:spPr>
        <p:txBody>
          <a:bodyPr wrap="square" rtlCol="0">
            <a:spAutoFit/>
          </a:bodyPr>
          <a:lstStyle/>
          <a:p>
            <a:pPr algn="ctr" defTabSz="440307">
              <a:defRPr sz="1800"/>
            </a:pPr>
            <a:r>
              <a:rPr lang="th-TH" sz="2000" b="1" kern="0" dirty="0">
                <a:solidFill>
                  <a:schemeClr val="bg1"/>
                </a:solidFill>
                <a:latin typeface="TH Sarabun New" panose="020B0500040200020003" pitchFamily="34" charset="-34"/>
                <a:ea typeface="Tahoma" pitchFamily="34" charset="0"/>
                <a:cs typeface="TH Sarabun New" panose="020B0500040200020003" pitchFamily="34" charset="-34"/>
                <a:sym typeface="Helvetica"/>
              </a:rPr>
              <a:t>กรมอนามัย กรมสุขภาพจิต  กรมควบคุมโรค  กรมสนับสนุนบริการสุขภาพ</a:t>
            </a:r>
          </a:p>
          <a:p>
            <a:pPr algn="ctr" defTabSz="440307">
              <a:defRPr sz="1800"/>
            </a:pPr>
            <a:r>
              <a:rPr lang="th-TH" sz="2000" b="1" kern="0" dirty="0">
                <a:solidFill>
                  <a:schemeClr val="bg1"/>
                </a:solidFill>
                <a:latin typeface="TH Sarabun New" panose="020B0500040200020003" pitchFamily="34" charset="-34"/>
                <a:ea typeface="Tahoma" pitchFamily="34" charset="0"/>
                <a:cs typeface="TH Sarabun New" panose="020B0500040200020003" pitchFamily="34" charset="-34"/>
                <a:sym typeface="Helvetica"/>
              </a:rPr>
              <a:t>กรมการแพทย์ สำนักงานคณะกรรมการอาหารและยา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="" xmlns:a16="http://schemas.microsoft.com/office/drawing/2014/main" id="{583F2357-0202-4FCE-83F7-386744A60F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480" y="2594286"/>
            <a:ext cx="2023004" cy="1188000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="" xmlns:a16="http://schemas.microsoft.com/office/drawing/2014/main" id="{96BAF923-96BA-44F9-AC98-622B6413F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33" y="2578842"/>
            <a:ext cx="2052076" cy="1188000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="" xmlns:a16="http://schemas.microsoft.com/office/drawing/2014/main" id="{BED0A594-84B3-420F-A6A7-7A5CD49C06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122" y="2586097"/>
            <a:ext cx="2026973" cy="118800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6756DF91-764B-4D30-AE26-9E893EB07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8869" y="2594286"/>
            <a:ext cx="1997118" cy="1188000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="" xmlns:a16="http://schemas.microsoft.com/office/drawing/2014/main" id="{DB0C4325-2F10-4FCB-B438-18027CFF4B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6821" y="1355337"/>
            <a:ext cx="2051829" cy="1188000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3562F952-9857-465F-B1C0-4FA011CB77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7978" y="1348622"/>
            <a:ext cx="2023004" cy="1188000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="" xmlns:a16="http://schemas.microsoft.com/office/drawing/2014/main" id="{EBA32451-99A8-4CDE-88F6-9B8763F296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80310" y="1348622"/>
            <a:ext cx="1997118" cy="1188000"/>
          </a:xfrm>
          <a:prstGeom prst="rect">
            <a:avLst/>
          </a:prstGeom>
        </p:spPr>
      </p:pic>
      <p:pic>
        <p:nvPicPr>
          <p:cNvPr id="20" name="Picture 2" descr="D:\LOGO\สำนักอนามัยการเจริญพันธุ์.png">
            <a:extLst>
              <a:ext uri="{FF2B5EF4-FFF2-40B4-BE49-F238E27FC236}">
                <a16:creationId xmlns="" xmlns:a16="http://schemas.microsoft.com/office/drawing/2014/main" id="{02CBE944-93CE-4394-89C2-D078C7C0C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0697"/>
          <a:stretch/>
        </p:blipFill>
        <p:spPr bwMode="auto">
          <a:xfrm>
            <a:off x="7682530" y="123461"/>
            <a:ext cx="1461470" cy="121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069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แผนภูมิ 1">
            <a:extLst>
              <a:ext uri="{FF2B5EF4-FFF2-40B4-BE49-F238E27FC236}">
                <a16:creationId xmlns="" xmlns:a16="http://schemas.microsoft.com/office/drawing/2014/main" id="{B647031C-7751-48BB-9F2D-0B7EFFCE09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5376308"/>
              </p:ext>
            </p:extLst>
          </p:nvPr>
        </p:nvGraphicFramePr>
        <p:xfrm>
          <a:off x="55419" y="1038520"/>
          <a:ext cx="8860094" cy="3662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กลุ่ม 5">
            <a:extLst>
              <a:ext uri="{FF2B5EF4-FFF2-40B4-BE49-F238E27FC236}">
                <a16:creationId xmlns="" xmlns:a16="http://schemas.microsoft.com/office/drawing/2014/main" id="{0C12982E-1D32-4543-905C-F8C0B1D4F992}"/>
              </a:ext>
            </a:extLst>
          </p:cNvPr>
          <p:cNvGrpSpPr/>
          <p:nvPr/>
        </p:nvGrpSpPr>
        <p:grpSpPr>
          <a:xfrm>
            <a:off x="0" y="-1"/>
            <a:ext cx="9144000" cy="923926"/>
            <a:chOff x="0" y="-1"/>
            <a:chExt cx="9144000" cy="923926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="" xmlns:a16="http://schemas.microsoft.com/office/drawing/2014/main" id="{3D54628D-C7FA-4FB8-9537-8BAEAFC388C2}"/>
                </a:ext>
              </a:extLst>
            </p:cNvPr>
            <p:cNvSpPr/>
            <p:nvPr/>
          </p:nvSpPr>
          <p:spPr>
            <a:xfrm>
              <a:off x="0" y="-1"/>
              <a:ext cx="9144000" cy="923926"/>
            </a:xfrm>
            <a:prstGeom prst="rect">
              <a:avLst/>
            </a:prstGeom>
            <a:solidFill>
              <a:srgbClr val="0F69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8" name="กลุ่ม 7">
              <a:extLst>
                <a:ext uri="{FF2B5EF4-FFF2-40B4-BE49-F238E27FC236}">
                  <a16:creationId xmlns="" xmlns:a16="http://schemas.microsoft.com/office/drawing/2014/main" id="{AC4D3E34-220D-4402-9A76-B1744CA99D7F}"/>
                </a:ext>
              </a:extLst>
            </p:cNvPr>
            <p:cNvGrpSpPr/>
            <p:nvPr/>
          </p:nvGrpSpPr>
          <p:grpSpPr>
            <a:xfrm>
              <a:off x="0" y="80171"/>
              <a:ext cx="9077324" cy="803864"/>
              <a:chOff x="0" y="80171"/>
              <a:chExt cx="9077324" cy="803864"/>
            </a:xfrm>
          </p:grpSpPr>
          <p:pic>
            <p:nvPicPr>
              <p:cNvPr id="9" name="Picture 2" descr="D:\LOGO\สำนักอนามัยการเจริญพันธุ์.png">
                <a:extLst>
                  <a:ext uri="{FF2B5EF4-FFF2-40B4-BE49-F238E27FC236}">
                    <a16:creationId xmlns="" xmlns:a16="http://schemas.microsoft.com/office/drawing/2014/main" id="{1D8AF1AC-3401-41C3-B843-5F79E2FF60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30697"/>
              <a:stretch/>
            </p:blipFill>
            <p:spPr bwMode="auto">
              <a:xfrm>
                <a:off x="0" y="80171"/>
                <a:ext cx="939072" cy="783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รูปภาพ 9">
                <a:extLst>
                  <a:ext uri="{FF2B5EF4-FFF2-40B4-BE49-F238E27FC236}">
                    <a16:creationId xmlns="" xmlns:a16="http://schemas.microsoft.com/office/drawing/2014/main" id="{1B65BD9F-8969-43C7-991D-F23BB32FB7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58074" y="80171"/>
                <a:ext cx="1619250" cy="779639"/>
              </a:xfrm>
              <a:prstGeom prst="rect">
                <a:avLst/>
              </a:prstGeom>
            </p:spPr>
          </p:pic>
          <p:sp>
            <p:nvSpPr>
              <p:cNvPr id="11" name="สี่เหลี่ยมผืนผ้า 10">
                <a:extLst>
                  <a:ext uri="{FF2B5EF4-FFF2-40B4-BE49-F238E27FC236}">
                    <a16:creationId xmlns="" xmlns:a16="http://schemas.microsoft.com/office/drawing/2014/main" id="{BECD26B8-D93F-427B-A8CF-941E0E54642E}"/>
                  </a:ext>
                </a:extLst>
              </p:cNvPr>
              <p:cNvSpPr/>
              <p:nvPr/>
            </p:nvSpPr>
            <p:spPr>
              <a:xfrm>
                <a:off x="939072" y="114594"/>
                <a:ext cx="7442928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88954">
                  <a:defRPr/>
                </a:pPr>
                <a:r>
                  <a:rPr lang="th-TH" altLang="th-TH" sz="4400" b="1" dirty="0">
                    <a:solidFill>
                      <a:schemeClr val="bg1"/>
                    </a:solidFill>
                    <a:latin typeface="TH Sarabun New" panose="020B0500040200020003" pitchFamily="34" charset="-34"/>
                    <a:ea typeface="Tahoma" pitchFamily="34" charset="0"/>
                    <a:cs typeface="TH Sarabun New" panose="020B0500040200020003" pitchFamily="34" charset="-34"/>
                    <a:sym typeface="Tahoma" pitchFamily="34" charset="0"/>
                  </a:rPr>
                  <a:t>ตัวชี้วัดเด็กอายุ ๐-๕ ปี มีพัฒนาการสมวัย</a:t>
                </a:r>
              </a:p>
            </p:txBody>
          </p:sp>
        </p:grpSp>
      </p:grpSp>
      <p:sp>
        <p:nvSpPr>
          <p:cNvPr id="4" name="วงรี 3">
            <a:extLst>
              <a:ext uri="{FF2B5EF4-FFF2-40B4-BE49-F238E27FC236}">
                <a16:creationId xmlns="" xmlns:a16="http://schemas.microsoft.com/office/drawing/2014/main" id="{CD448F84-75F5-4229-AB93-A0616FEEE707}"/>
              </a:ext>
            </a:extLst>
          </p:cNvPr>
          <p:cNvSpPr/>
          <p:nvPr/>
        </p:nvSpPr>
        <p:spPr>
          <a:xfrm>
            <a:off x="3864429" y="3472543"/>
            <a:ext cx="391885" cy="8490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="" xmlns:a16="http://schemas.microsoft.com/office/drawing/2014/main" id="{F04494D0-D05E-460A-9F8C-CB0AEC6D381E}"/>
              </a:ext>
            </a:extLst>
          </p:cNvPr>
          <p:cNvSpPr/>
          <p:nvPr/>
        </p:nvSpPr>
        <p:spPr>
          <a:xfrm>
            <a:off x="5758543" y="1654629"/>
            <a:ext cx="511629" cy="2590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6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="" xmlns:a16="http://schemas.microsoft.com/office/drawing/2014/main" id="{E0AC36C9-B7FA-48F9-B5F5-109489F00E6F}"/>
              </a:ext>
            </a:extLst>
          </p:cNvPr>
          <p:cNvGrpSpPr/>
          <p:nvPr/>
        </p:nvGrpSpPr>
        <p:grpSpPr>
          <a:xfrm>
            <a:off x="-62147" y="349602"/>
            <a:ext cx="4640029" cy="2706325"/>
            <a:chOff x="6224757" y="253324"/>
            <a:chExt cx="8082695" cy="4021024"/>
          </a:xfrm>
        </p:grpSpPr>
        <p:graphicFrame>
          <p:nvGraphicFramePr>
            <p:cNvPr id="24" name="แผนภูมิ 23">
              <a:extLst>
                <a:ext uri="{FF2B5EF4-FFF2-40B4-BE49-F238E27FC236}">
                  <a16:creationId xmlns="" xmlns:a16="http://schemas.microsoft.com/office/drawing/2014/main" id="{60FA419B-3CCF-4558-A51A-37F98170797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123180814"/>
                </p:ext>
              </p:extLst>
            </p:nvPr>
          </p:nvGraphicFramePr>
          <p:xfrm>
            <a:off x="6296783" y="253324"/>
            <a:ext cx="8010669" cy="402102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" name="กล่องข้อความ 1">
              <a:extLst>
                <a:ext uri="{FF2B5EF4-FFF2-40B4-BE49-F238E27FC236}">
                  <a16:creationId xmlns="" xmlns:a16="http://schemas.microsoft.com/office/drawing/2014/main" id="{860EA2BD-9546-465E-8CF2-FAE59758C388}"/>
                </a:ext>
              </a:extLst>
            </p:cNvPr>
            <p:cNvSpPr txBox="1"/>
            <p:nvPr/>
          </p:nvSpPr>
          <p:spPr>
            <a:xfrm>
              <a:off x="6224757" y="349343"/>
              <a:ext cx="730000" cy="203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9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ร้อยละ</a:t>
              </a:r>
            </a:p>
          </p:txBody>
        </p:sp>
      </p:grpSp>
      <p:graphicFrame>
        <p:nvGraphicFramePr>
          <p:cNvPr id="21" name="แผนภูมิ 23">
            <a:extLst>
              <a:ext uri="{FF2B5EF4-FFF2-40B4-BE49-F238E27FC236}">
                <a16:creationId xmlns="" xmlns:a16="http://schemas.microsoft.com/office/drawing/2014/main" id="{C2F6665C-A753-4C1A-B5F4-C20AD66CBA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8358259"/>
              </p:ext>
            </p:extLst>
          </p:nvPr>
        </p:nvGraphicFramePr>
        <p:xfrm>
          <a:off x="147388" y="2869984"/>
          <a:ext cx="5491412" cy="2550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แผนภูมิ 23">
            <a:extLst>
              <a:ext uri="{FF2B5EF4-FFF2-40B4-BE49-F238E27FC236}">
                <a16:creationId xmlns="" xmlns:a16="http://schemas.microsoft.com/office/drawing/2014/main" id="{6200A2C9-D57B-466A-9838-12E8C98197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42078"/>
              </p:ext>
            </p:extLst>
          </p:nvPr>
        </p:nvGraphicFramePr>
        <p:xfrm>
          <a:off x="4619595" y="230415"/>
          <a:ext cx="4464444" cy="2876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C67A0ECE-160C-4B64-9617-7CB92DBD9E75}"/>
              </a:ext>
            </a:extLst>
          </p:cNvPr>
          <p:cNvSpPr/>
          <p:nvPr/>
        </p:nvSpPr>
        <p:spPr>
          <a:xfrm>
            <a:off x="3924035" y="28342"/>
            <a:ext cx="1948070" cy="37515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rgbClr val="7030A0"/>
                </a:solidFill>
              </a:rPr>
              <a:t>โภชนาการเด็ก </a:t>
            </a:r>
            <a:r>
              <a:rPr lang="en-US" b="1" dirty="0">
                <a:solidFill>
                  <a:srgbClr val="7030A0"/>
                </a:solidFill>
              </a:rPr>
              <a:t>0-14</a:t>
            </a:r>
            <a:r>
              <a:rPr lang="th-TH" b="1" dirty="0">
                <a:solidFill>
                  <a:srgbClr val="7030A0"/>
                </a:solidFill>
              </a:rPr>
              <a:t> ปี</a:t>
            </a:r>
          </a:p>
        </p:txBody>
      </p:sp>
      <p:sp>
        <p:nvSpPr>
          <p:cNvPr id="19" name="สี่เหลี่ยมผืนผ้า 18">
            <a:extLst>
              <a:ext uri="{FF2B5EF4-FFF2-40B4-BE49-F238E27FC236}">
                <a16:creationId xmlns="" xmlns:a16="http://schemas.microsoft.com/office/drawing/2014/main" id="{B4882345-16A0-49FC-A697-1B35B931DEA9}"/>
              </a:ext>
            </a:extLst>
          </p:cNvPr>
          <p:cNvSpPr/>
          <p:nvPr/>
        </p:nvSpPr>
        <p:spPr>
          <a:xfrm>
            <a:off x="6460761" y="2913181"/>
            <a:ext cx="2203554" cy="523218"/>
          </a:xfrm>
          <a:prstGeom prst="rect">
            <a:avLst/>
          </a:prstGeom>
          <a:ln w="19050">
            <a:noFill/>
            <a:prstDash val="lgDash"/>
          </a:ln>
        </p:spPr>
        <p:txBody>
          <a:bodyPr wrap="square" lIns="91379" tIns="45719" rIns="91379" bIns="45719">
            <a:spAutoFit/>
          </a:bodyPr>
          <a:lstStyle/>
          <a:p>
            <a:pPr algn="ctr" defTabSz="913674"/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TSH &gt; 11.25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/L </a:t>
            </a:r>
          </a:p>
          <a:p>
            <a:pPr algn="ctr" defTabSz="913674"/>
            <a:r>
              <a:rPr lang="th-TH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เขตสุขภาพที่ 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8=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11.4</a:t>
            </a:r>
            <a:endParaRPr lang="th-TH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ลูกศรขวา 3">
            <a:extLst>
              <a:ext uri="{FF2B5EF4-FFF2-40B4-BE49-F238E27FC236}">
                <a16:creationId xmlns="" xmlns:a16="http://schemas.microsoft.com/office/drawing/2014/main" id="{57CCF3FA-1FDF-41B8-94DC-6AE007C5F9F4}"/>
              </a:ext>
            </a:extLst>
          </p:cNvPr>
          <p:cNvSpPr/>
          <p:nvPr/>
        </p:nvSpPr>
        <p:spPr>
          <a:xfrm rot="16200000">
            <a:off x="5859179" y="2972854"/>
            <a:ext cx="551283" cy="40387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/>
          </a:p>
        </p:txBody>
      </p:sp>
      <p:sp>
        <p:nvSpPr>
          <p:cNvPr id="26" name="สี่เหลี่ยมผืนผ้า 25">
            <a:extLst>
              <a:ext uri="{FF2B5EF4-FFF2-40B4-BE49-F238E27FC236}">
                <a16:creationId xmlns="" xmlns:a16="http://schemas.microsoft.com/office/drawing/2014/main" id="{6BEAF0AD-DEA3-490D-92CE-FAB637B2AF34}"/>
              </a:ext>
            </a:extLst>
          </p:cNvPr>
          <p:cNvSpPr/>
          <p:nvPr/>
        </p:nvSpPr>
        <p:spPr>
          <a:xfrm>
            <a:off x="6134821" y="3740614"/>
            <a:ext cx="2660228" cy="738662"/>
          </a:xfrm>
          <a:prstGeom prst="rect">
            <a:avLst/>
          </a:prstGeom>
          <a:ln w="19050">
            <a:noFill/>
            <a:prstDash val="lgDash"/>
          </a:ln>
        </p:spPr>
        <p:txBody>
          <a:bodyPr wrap="square" lIns="91379" tIns="45719" rIns="91379" bIns="45719">
            <a:spAutoFit/>
          </a:bodyPr>
          <a:lstStyle/>
          <a:p>
            <a:pPr algn="ctr" defTabSz="913674"/>
            <a:r>
              <a:rPr lang="th-TH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กินนมแม่อย่างเดียว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th-TH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เดือน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เขตสุขภาพที่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lang="th-TH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57.97 </a:t>
            </a:r>
            <a:b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(เฝ้าระวังที่หนองบัวลำภู 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24.5</a:t>
            </a:r>
            <a:r>
              <a:rPr lang="th-TH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cxnSp>
        <p:nvCxnSpPr>
          <p:cNvPr id="6" name="ตัวเชื่อมต่อตรง 5">
            <a:extLst>
              <a:ext uri="{FF2B5EF4-FFF2-40B4-BE49-F238E27FC236}">
                <a16:creationId xmlns="" xmlns:a16="http://schemas.microsoft.com/office/drawing/2014/main" id="{B6E69B96-8480-45A4-9778-881BF4B7D560}"/>
              </a:ext>
            </a:extLst>
          </p:cNvPr>
          <p:cNvCxnSpPr/>
          <p:nvPr/>
        </p:nvCxnSpPr>
        <p:spPr>
          <a:xfrm>
            <a:off x="296963" y="1612156"/>
            <a:ext cx="421507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ตัวเชื่อมต่อตรง 13">
            <a:extLst>
              <a:ext uri="{FF2B5EF4-FFF2-40B4-BE49-F238E27FC236}">
                <a16:creationId xmlns="" xmlns:a16="http://schemas.microsoft.com/office/drawing/2014/main" id="{56D7515E-1D36-41EE-81C0-15527198993C}"/>
              </a:ext>
            </a:extLst>
          </p:cNvPr>
          <p:cNvCxnSpPr>
            <a:cxnSpLocks/>
          </p:cNvCxnSpPr>
          <p:nvPr/>
        </p:nvCxnSpPr>
        <p:spPr>
          <a:xfrm>
            <a:off x="438137" y="4386943"/>
            <a:ext cx="512446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ตัวเชื่อมต่อตรง 15">
            <a:extLst>
              <a:ext uri="{FF2B5EF4-FFF2-40B4-BE49-F238E27FC236}">
                <a16:creationId xmlns="" xmlns:a16="http://schemas.microsoft.com/office/drawing/2014/main" id="{B0CA9FDC-003D-43E3-904E-E7A40F670DD3}"/>
              </a:ext>
            </a:extLst>
          </p:cNvPr>
          <p:cNvCxnSpPr/>
          <p:nvPr/>
        </p:nvCxnSpPr>
        <p:spPr>
          <a:xfrm>
            <a:off x="4928924" y="2028671"/>
            <a:ext cx="421507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5FD4FA03-77AD-4585-83A1-514A51858E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67" y="3881908"/>
            <a:ext cx="505035" cy="50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88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95693" y="13064"/>
            <a:ext cx="89107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buFont typeface="Wingdings 2" panose="05020102010507070707" pitchFamily="18" charset="2"/>
              <a:buNone/>
            </a:pPr>
            <a:r>
              <a:rPr lang="th-TH" altLang="th-TH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สถานการณ์โรคอุจจาระร่วงและอาหารเป็นพิษ เขตสุขภาพที่ 8  ปี พ.ศ.2562  (10 ส.ค.62) </a:t>
            </a:r>
            <a:endParaRPr lang="th-TH" altLang="th-TH" sz="11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0" y="551565"/>
          <a:ext cx="4494025" cy="1776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-35445" y="2530956"/>
          <a:ext cx="4518837" cy="1781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ctangle 1"/>
          <p:cNvSpPr/>
          <p:nvPr/>
        </p:nvSpPr>
        <p:spPr>
          <a:xfrm>
            <a:off x="-7088" y="325660"/>
            <a:ext cx="9525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th-TH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อุจจาระร่วง</a:t>
            </a: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-7088" y="2307397"/>
            <a:ext cx="11288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th-TH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อาหารเป็นพิษ</a:t>
            </a:r>
            <a:endParaRPr lang="en-US" sz="1200" dirty="0"/>
          </a:p>
        </p:txBody>
      </p:sp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4447954" y="366905"/>
          <a:ext cx="4696046" cy="1843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/>
        </p:nvGraphicFramePr>
        <p:xfrm>
          <a:off x="4447955" y="2328531"/>
          <a:ext cx="4600352" cy="1763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Oval 2"/>
          <p:cNvSpPr/>
          <p:nvPr/>
        </p:nvSpPr>
        <p:spPr>
          <a:xfrm>
            <a:off x="616685" y="2013778"/>
            <a:ext cx="467833" cy="31475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980121" y="2013778"/>
            <a:ext cx="467833" cy="31475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16686" y="3775990"/>
            <a:ext cx="467833" cy="31475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038442" y="3777422"/>
            <a:ext cx="467833" cy="31475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607979" y="3777422"/>
            <a:ext cx="467833" cy="31475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026191" y="3777422"/>
            <a:ext cx="467833" cy="31475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736605" y="1960065"/>
            <a:ext cx="467833" cy="31475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8486533" y="1933142"/>
            <a:ext cx="467833" cy="31475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328491" y="1960065"/>
            <a:ext cx="467833" cy="31475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721535" y="3777422"/>
            <a:ext cx="467833" cy="31475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285965" y="3780353"/>
            <a:ext cx="467833" cy="31475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8428064" y="3783284"/>
            <a:ext cx="467833" cy="31475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91386" y="4233987"/>
            <a:ext cx="876298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71450" indent="-171450" algn="thaiDist" latinLnBrk="1">
              <a:buFontTx/>
              <a:buChar char="-"/>
            </a:pPr>
            <a:r>
              <a:rPr lang="th-TH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เขตสุขภาพที่ 8  </a:t>
            </a:r>
            <a:r>
              <a:rPr lang="th-TH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ปี 62 พบผู้ป่วยอุจจาระร่วง 35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th-TH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535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th-TH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ราย อัตราป่วย 639.68 ต่อปชก.แสนคน, อาหารเป็นพิษ 3,892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th-TH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ราย อัตราป่วย 70.06 ต่อ ปชก.แสนคน  กลุ่มเสี่ยง คือ เด็ก 0-9 ปี และ55 ปีขึ้นไป  </a:t>
            </a:r>
          </a:p>
          <a:p>
            <a:pPr marL="171450" indent="-171450" algn="thaiDist" latinLnBrk="1">
              <a:buFontTx/>
              <a:buChar char="-"/>
            </a:pPr>
            <a:r>
              <a:rPr lang="th-TH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พื้นที่เสี่ยง คือ เลย นครพนม และหนองคาย </a:t>
            </a:r>
          </a:p>
          <a:p>
            <a:pPr marL="171450" indent="-171450" algn="thaiDist" latinLnBrk="1">
              <a:buFontTx/>
              <a:buChar char="-"/>
            </a:pPr>
            <a:r>
              <a:rPr lang="th-TH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ส่วนใหญ่พบในช่วงฤดูร้อน ระหว่างเดือน มกราคม – เมษายน 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00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4" y="1342675"/>
            <a:ext cx="5736344" cy="2505966"/>
          </a:xfrm>
          <a:prstGeom prst="rect">
            <a:avLst/>
          </a:prstGeom>
        </p:spPr>
      </p:pic>
      <p:cxnSp>
        <p:nvCxnSpPr>
          <p:cNvPr id="49" name="Straight Arrow Connector 48"/>
          <p:cNvCxnSpPr>
            <a:cxnSpLocks/>
            <a:stCxn id="48" idx="0"/>
          </p:cNvCxnSpPr>
          <p:nvPr/>
        </p:nvCxnSpPr>
        <p:spPr>
          <a:xfrm flipH="1" flipV="1">
            <a:off x="4929711" y="2922483"/>
            <a:ext cx="520858" cy="136840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6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9304" y="17958"/>
            <a:ext cx="9114696" cy="286232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buFont typeface="Wingdings 2" panose="05020102010507070707" pitchFamily="18" charset="2"/>
              <a:buNone/>
            </a:pPr>
            <a:r>
              <a:rPr lang="th-TH" altLang="th-TH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การระบาดโรคอาหารเป็นพิษเทียบกับอัตราป่วยอุจจาระร่วง</a:t>
            </a:r>
            <a:endParaRPr lang="th-TH" altLang="th-TH" sz="105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589050" y="2676261"/>
            <a:ext cx="652743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th-TH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อุดรธานี</a:t>
            </a:r>
            <a:endParaRPr lang="en-US" sz="1000" b="1" dirty="0"/>
          </a:p>
        </p:txBody>
      </p:sp>
      <p:sp>
        <p:nvSpPr>
          <p:cNvPr id="53" name="Rectangle 52"/>
          <p:cNvSpPr/>
          <p:nvPr/>
        </p:nvSpPr>
        <p:spPr>
          <a:xfrm>
            <a:off x="3485754" y="2567883"/>
            <a:ext cx="676788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th-TH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สกลนคร</a:t>
            </a:r>
            <a:endParaRPr lang="en-US" sz="1000" b="1" dirty="0"/>
          </a:p>
        </p:txBody>
      </p:sp>
      <p:sp>
        <p:nvSpPr>
          <p:cNvPr id="54" name="Rectangle 53"/>
          <p:cNvSpPr/>
          <p:nvPr/>
        </p:nvSpPr>
        <p:spPr>
          <a:xfrm>
            <a:off x="4929710" y="2218444"/>
            <a:ext cx="702436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th-TH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นครพนม</a:t>
            </a:r>
            <a:endParaRPr lang="en-US" sz="1000" b="1" dirty="0"/>
          </a:p>
        </p:txBody>
      </p:sp>
      <p:sp>
        <p:nvSpPr>
          <p:cNvPr id="55" name="Rectangle 54"/>
          <p:cNvSpPr/>
          <p:nvPr/>
        </p:nvSpPr>
        <p:spPr>
          <a:xfrm>
            <a:off x="3731938" y="1177158"/>
            <a:ext cx="601447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th-TH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บึงกาฬ</a:t>
            </a:r>
            <a:endParaRPr lang="en-US" sz="1000" b="1" dirty="0"/>
          </a:p>
        </p:txBody>
      </p:sp>
      <p:sp>
        <p:nvSpPr>
          <p:cNvPr id="56" name="Rectangle 55"/>
          <p:cNvSpPr/>
          <p:nvPr/>
        </p:nvSpPr>
        <p:spPr>
          <a:xfrm>
            <a:off x="2395231" y="1715871"/>
            <a:ext cx="755335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th-TH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หนองคาย</a:t>
            </a:r>
            <a:endParaRPr lang="en-US" sz="1000" b="1" dirty="0"/>
          </a:p>
        </p:txBody>
      </p:sp>
      <p:sp>
        <p:nvSpPr>
          <p:cNvPr id="57" name="Rectangle 56"/>
          <p:cNvSpPr/>
          <p:nvPr/>
        </p:nvSpPr>
        <p:spPr>
          <a:xfrm>
            <a:off x="1660865" y="3154838"/>
            <a:ext cx="907621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th-TH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หนองบัวลำภู</a:t>
            </a:r>
            <a:endParaRPr lang="en-US" sz="1000" b="1" dirty="0"/>
          </a:p>
        </p:txBody>
      </p:sp>
      <p:sp>
        <p:nvSpPr>
          <p:cNvPr id="58" name="Rectangle 57"/>
          <p:cNvSpPr/>
          <p:nvPr/>
        </p:nvSpPr>
        <p:spPr>
          <a:xfrm>
            <a:off x="1089572" y="2713359"/>
            <a:ext cx="407484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th-TH" sz="105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เลย</a:t>
            </a:r>
            <a:endParaRPr lang="en-US" sz="1050" b="1" dirty="0"/>
          </a:p>
        </p:txBody>
      </p:sp>
      <p:sp>
        <p:nvSpPr>
          <p:cNvPr id="3" name="Rectangle 2"/>
          <p:cNvSpPr/>
          <p:nvPr/>
        </p:nvSpPr>
        <p:spPr>
          <a:xfrm>
            <a:off x="5021367" y="1300269"/>
            <a:ext cx="712382" cy="6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26" idx="0"/>
          </p:cNvCxnSpPr>
          <p:nvPr/>
        </p:nvCxnSpPr>
        <p:spPr>
          <a:xfrm flipH="1" flipV="1">
            <a:off x="370420" y="2967276"/>
            <a:ext cx="424538" cy="119585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60" idx="2"/>
          </p:cNvCxnSpPr>
          <p:nvPr/>
        </p:nvCxnSpPr>
        <p:spPr>
          <a:xfrm flipH="1">
            <a:off x="4162543" y="1087745"/>
            <a:ext cx="513308" cy="52180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59" idx="1"/>
          </p:cNvCxnSpPr>
          <p:nvPr/>
        </p:nvCxnSpPr>
        <p:spPr>
          <a:xfrm flipH="1">
            <a:off x="4662016" y="1893273"/>
            <a:ext cx="267694" cy="72491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40" idx="0"/>
          </p:cNvCxnSpPr>
          <p:nvPr/>
        </p:nvCxnSpPr>
        <p:spPr>
          <a:xfrm flipH="1" flipV="1">
            <a:off x="2965575" y="2903555"/>
            <a:ext cx="668184" cy="97546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46" idx="0"/>
          </p:cNvCxnSpPr>
          <p:nvPr/>
        </p:nvCxnSpPr>
        <p:spPr>
          <a:xfrm flipH="1" flipV="1">
            <a:off x="5021368" y="2890584"/>
            <a:ext cx="429200" cy="98930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2318418" y="707252"/>
            <a:ext cx="0" cy="135037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0241" y="4163134"/>
            <a:ext cx="1549434" cy="57708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05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อาหารเป็นพิษ (เห็ดพิษ) </a:t>
            </a:r>
            <a:r>
              <a:rPr lang="en-US" sz="1050" b="1" dirty="0">
                <a:latin typeface="Tahoma" pitchFamily="34" charset="0"/>
                <a:ea typeface="Tahoma" pitchFamily="34" charset="0"/>
                <a:cs typeface="Tahoma" pitchFamily="34" charset="0"/>
              </a:rPr>
              <a:t>7/1 </a:t>
            </a:r>
            <a:r>
              <a:rPr lang="th-TH" sz="105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อ.นาแห้ว เลย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857184" y="1679486"/>
            <a:ext cx="0" cy="94179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293314" y="4636503"/>
            <a:ext cx="186015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อาหารเป็นพิษ (จักจั่น) </a:t>
            </a:r>
            <a:r>
              <a:rPr lang="en-US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11/0 </a:t>
            </a:r>
            <a:endParaRPr lang="th-TH" sz="1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th-TH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อ.เมือง หนองบัวฯ</a:t>
            </a:r>
            <a:r>
              <a:rPr lang="en-US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th-TH" sz="1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33" name="Straight Arrow Connector 32"/>
          <p:cNvCxnSpPr>
            <a:stCxn id="32" idx="0"/>
          </p:cNvCxnSpPr>
          <p:nvPr/>
        </p:nvCxnSpPr>
        <p:spPr>
          <a:xfrm flipV="1">
            <a:off x="2223391" y="3323361"/>
            <a:ext cx="1" cy="131314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208319" y="337920"/>
            <a:ext cx="2289793" cy="4154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05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อาหารเป็นพิษ (งานศพ) 16</a:t>
            </a:r>
            <a:r>
              <a:rPr lang="en-US" sz="1050" b="1" dirty="0">
                <a:latin typeface="Tahoma" pitchFamily="34" charset="0"/>
                <a:ea typeface="Tahoma" pitchFamily="34" charset="0"/>
                <a:cs typeface="Tahoma" pitchFamily="34" charset="0"/>
              </a:rPr>
              <a:t>/0 </a:t>
            </a:r>
            <a:endParaRPr lang="th-TH" sz="10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1050" b="1" dirty="0">
                <a:latin typeface="Tahoma" pitchFamily="34" charset="0"/>
                <a:ea typeface="Tahoma" pitchFamily="34" charset="0"/>
                <a:cs typeface="Tahoma" pitchFamily="34" charset="0"/>
              </a:rPr>
              <a:t>Salmonella  </a:t>
            </a:r>
            <a:r>
              <a:rPr lang="th-TH" sz="105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อ.ศรีเชียงใหม่ 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2772899" y="1165176"/>
            <a:ext cx="0" cy="125725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208319" y="741497"/>
            <a:ext cx="2289793" cy="57708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05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อาหารเป็นพิษ (หอยแมลงภู่ ตลาด) 16</a:t>
            </a:r>
            <a:r>
              <a:rPr lang="en-US" sz="1050" b="1" dirty="0">
                <a:latin typeface="Tahoma" pitchFamily="34" charset="0"/>
                <a:ea typeface="Tahoma" pitchFamily="34" charset="0"/>
                <a:cs typeface="Tahoma" pitchFamily="34" charset="0"/>
              </a:rPr>
              <a:t>/0 </a:t>
            </a:r>
            <a:r>
              <a:rPr lang="th-TH" sz="1050" b="1" dirty="0">
                <a:latin typeface="Tahoma" pitchFamily="34" charset="0"/>
                <a:ea typeface="Tahoma" pitchFamily="34" charset="0"/>
                <a:cs typeface="Tahoma" pitchFamily="34" charset="0"/>
              </a:rPr>
              <a:t> พบ </a:t>
            </a:r>
            <a:r>
              <a:rPr lang="en-US" sz="1050" b="1" dirty="0">
                <a:latin typeface="Tahoma" pitchFamily="34" charset="0"/>
                <a:ea typeface="Tahoma" pitchFamily="34" charset="0"/>
                <a:cs typeface="Tahoma" pitchFamily="34" charset="0"/>
              </a:rPr>
              <a:t>V. </a:t>
            </a:r>
            <a:r>
              <a:rPr lang="en-US" sz="105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parahemolyticus</a:t>
            </a:r>
            <a:endParaRPr lang="en-US" sz="10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105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05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อ.สระใคร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244593" y="4736249"/>
            <a:ext cx="2521055" cy="4154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05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อาหารเป็นพิษ </a:t>
            </a:r>
            <a:r>
              <a:rPr lang="en-US" sz="105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050" b="1" dirty="0">
                <a:latin typeface="Tahoma" pitchFamily="34" charset="0"/>
                <a:ea typeface="Tahoma" pitchFamily="34" charset="0"/>
                <a:cs typeface="Tahoma" pitchFamily="34" charset="0"/>
              </a:rPr>
              <a:t>(นมโรงเรียน) </a:t>
            </a:r>
            <a:r>
              <a:rPr lang="en-US" sz="1050" b="1" dirty="0">
                <a:latin typeface="Tahoma" pitchFamily="34" charset="0"/>
                <a:ea typeface="Tahoma" pitchFamily="34" charset="0"/>
                <a:cs typeface="Tahoma" pitchFamily="34" charset="0"/>
              </a:rPr>
              <a:t>11/0 </a:t>
            </a:r>
            <a:endParaRPr lang="th-TH" sz="10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th-TH" sz="105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พบ </a:t>
            </a:r>
            <a:r>
              <a:rPr lang="en-US" sz="105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B.Cereus</a:t>
            </a:r>
            <a:r>
              <a:rPr lang="en-US" sz="1050" b="1" dirty="0"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th-TH" sz="105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อ.เมือง </a:t>
            </a:r>
            <a:r>
              <a:rPr lang="en-US" sz="105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th-TH" sz="10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42" name="Straight Arrow Connector 41"/>
          <p:cNvCxnSpPr>
            <a:cxnSpLocks/>
            <a:stCxn id="41" idx="0"/>
          </p:cNvCxnSpPr>
          <p:nvPr/>
        </p:nvCxnSpPr>
        <p:spPr>
          <a:xfrm flipH="1" flipV="1">
            <a:off x="2965575" y="3018415"/>
            <a:ext cx="1539546" cy="171783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703682" y="3879023"/>
            <a:ext cx="1860154" cy="57708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05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อาหารเป็นพิษ </a:t>
            </a:r>
            <a:r>
              <a:rPr lang="en-US" sz="105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050" b="1" dirty="0">
                <a:latin typeface="Tahoma" pitchFamily="34" charset="0"/>
                <a:ea typeface="Tahoma" pitchFamily="34" charset="0"/>
                <a:cs typeface="Tahoma" pitchFamily="34" charset="0"/>
              </a:rPr>
              <a:t>(โรงเรียน) </a:t>
            </a:r>
            <a:r>
              <a:rPr lang="en-US" sz="1050" b="1" dirty="0">
                <a:latin typeface="Tahoma" pitchFamily="34" charset="0"/>
                <a:ea typeface="Tahoma" pitchFamily="34" charset="0"/>
                <a:cs typeface="Tahoma" pitchFamily="34" charset="0"/>
              </a:rPr>
              <a:t>11/0 </a:t>
            </a:r>
            <a:endParaRPr lang="th-TH" sz="10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th-TH" sz="105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อ.เมือง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675851" y="3879886"/>
            <a:ext cx="1549434" cy="430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อาหารเป็นพิษ (เห็ดพิษ) </a:t>
            </a:r>
            <a:r>
              <a:rPr lang="en-US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2/0 </a:t>
            </a:r>
            <a:r>
              <a:rPr lang="th-TH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อ.กุสุมาลย์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675852" y="4290887"/>
            <a:ext cx="1549434" cy="430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05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อาหารเป็นพิษ </a:t>
            </a:r>
            <a:r>
              <a:rPr lang="en-US" sz="105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050" b="1" dirty="0">
                <a:latin typeface="Tahoma" pitchFamily="34" charset="0"/>
                <a:ea typeface="Tahoma" pitchFamily="34" charset="0"/>
                <a:cs typeface="Tahoma" pitchFamily="34" charset="0"/>
              </a:rPr>
              <a:t>7</a:t>
            </a:r>
            <a:r>
              <a:rPr lang="en-US" sz="1050" b="1" dirty="0">
                <a:latin typeface="Tahoma" pitchFamily="34" charset="0"/>
                <a:ea typeface="Tahoma" pitchFamily="34" charset="0"/>
                <a:cs typeface="Tahoma" pitchFamily="34" charset="0"/>
              </a:rPr>
              <a:t>/0 </a:t>
            </a:r>
            <a:endParaRPr lang="th-TH" sz="10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th-TH" sz="105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อ.กุสุมาลย์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929710" y="1169998"/>
            <a:ext cx="1364764" cy="14465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อาหารเป็นพิษ </a:t>
            </a:r>
            <a:r>
              <a:rPr lang="en-US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(งานวัด) </a:t>
            </a:r>
            <a:endParaRPr lang="en-US" sz="11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th-TH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120</a:t>
            </a:r>
            <a:r>
              <a:rPr lang="en-US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/0  </a:t>
            </a:r>
            <a:r>
              <a:rPr lang="th-TH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หอยแมลงภู่  </a:t>
            </a:r>
            <a:endParaRPr lang="en-US" sz="11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th-TH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พบ </a:t>
            </a:r>
            <a:r>
              <a:rPr lang="en-US" sz="11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V.parahemolyticus</a:t>
            </a:r>
            <a:endParaRPr lang="en-US" sz="11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th-TH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อ.นาหว้า  </a:t>
            </a:r>
            <a:r>
              <a:rPr lang="en-US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th-TH" sz="11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50081" y="626080"/>
            <a:ext cx="205154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อาหารเป็นพิษ </a:t>
            </a:r>
            <a:r>
              <a:rPr lang="en-US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(โรงเรียน) </a:t>
            </a:r>
            <a:endParaRPr lang="en-US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th-TH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  <a:r>
              <a:rPr lang="en-US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/0  </a:t>
            </a:r>
            <a:r>
              <a:rPr lang="th-TH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อ.ศรีวิไล</a:t>
            </a:r>
          </a:p>
        </p:txBody>
      </p:sp>
      <p:graphicFrame>
        <p:nvGraphicFramePr>
          <p:cNvPr id="62" name="Table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759670"/>
              </p:ext>
            </p:extLst>
          </p:nvPr>
        </p:nvGraphicFramePr>
        <p:xfrm>
          <a:off x="6305106" y="273537"/>
          <a:ext cx="2724822" cy="2011680"/>
        </p:xfrm>
        <a:graphic>
          <a:graphicData uri="http://schemas.openxmlformats.org/drawingml/2006/table">
            <a:tbl>
              <a:tblPr firstRow="1" bandRow="1"/>
              <a:tblGrid>
                <a:gridCol w="27248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9675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thaiDist" latinLnBrk="1"/>
                      <a:r>
                        <a:rPr lang="th-TH" altLang="ko-KR" sz="1800" b="0" baseline="0" dirty="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rPr>
                        <a:t>- ปี 2562 เขตสุขภาพที่ 8 พบการะบาด</a:t>
                      </a:r>
                      <a:r>
                        <a:rPr lang="en-US" altLang="ko-KR" sz="1800" b="0" baseline="0" dirty="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th-TH" altLang="ko-KR" sz="1800" b="0" baseline="0" dirty="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rPr>
                        <a:t>จำนวน 11 เหตุการณ์ ใน </a:t>
                      </a:r>
                      <a:r>
                        <a:rPr lang="en-US" altLang="ko-KR" sz="1800" b="0" baseline="0" dirty="0">
                          <a:solidFill>
                            <a:srgbClr val="FF0000"/>
                          </a:solidFill>
                          <a:latin typeface="Tahoma" pitchFamily="34" charset="0"/>
                          <a:cs typeface="Tahoma" pitchFamily="34" charset="0"/>
                        </a:rPr>
                        <a:t>Setting</a:t>
                      </a:r>
                      <a:r>
                        <a:rPr lang="th-TH" altLang="ko-KR" sz="1800" b="0" baseline="0" dirty="0">
                          <a:solidFill>
                            <a:srgbClr val="FF0000"/>
                          </a:solidFill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altLang="ko-KR" sz="1800" b="0" baseline="0" dirty="0">
                          <a:solidFill>
                            <a:srgbClr val="FF0000"/>
                          </a:solidFill>
                          <a:latin typeface="Tahoma" pitchFamily="34" charset="0"/>
                          <a:cs typeface="Tahoma" pitchFamily="34" charset="0"/>
                        </a:rPr>
                        <a:t>: </a:t>
                      </a:r>
                      <a:r>
                        <a:rPr lang="th-TH" altLang="ko-KR" sz="1800" b="0" baseline="0" dirty="0">
                          <a:solidFill>
                            <a:srgbClr val="FF0000"/>
                          </a:solidFill>
                          <a:latin typeface="Tahoma" pitchFamily="34" charset="0"/>
                          <a:cs typeface="Tahoma" pitchFamily="34" charset="0"/>
                        </a:rPr>
                        <a:t>โรงเรียน งานบุญ งานศพ และการกินเห็ดพิษในช่วงฤดูฝน </a:t>
                      </a:r>
                    </a:p>
                    <a:p>
                      <a:pPr algn="thaiDist" latinLnBrk="1"/>
                      <a:r>
                        <a:rPr lang="th-TH" altLang="ko-KR" sz="1800" b="0" baseline="0" dirty="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rPr>
                        <a:t>  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8" name="TextBox 6"/>
          <p:cNvSpPr txBox="1">
            <a:spLocks noChangeArrowheads="1"/>
          </p:cNvSpPr>
          <p:nvPr/>
        </p:nvSpPr>
        <p:spPr bwMode="auto">
          <a:xfrm>
            <a:off x="6294474" y="2038753"/>
            <a:ext cx="2788617" cy="33855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0" latinLnBrk="0" hangingPunct="0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ordia New" panose="020B0304020202020204" pitchFamily="34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buFont typeface="Wingdings 2" panose="05020102010507070707" pitchFamily="18" charset="2"/>
              <a:buNone/>
            </a:pPr>
            <a:r>
              <a:rPr lang="th-TH" altLang="th-TH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มาตรการและข้อเสนอแนะ</a:t>
            </a:r>
            <a:endParaRPr lang="th-TH" altLang="th-TH" sz="11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69" name="Table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539766"/>
              </p:ext>
            </p:extLst>
          </p:nvPr>
        </p:nvGraphicFramePr>
        <p:xfrm>
          <a:off x="6305106" y="2456121"/>
          <a:ext cx="2788617" cy="2560320"/>
        </p:xfrm>
        <a:graphic>
          <a:graphicData uri="http://schemas.openxmlformats.org/drawingml/2006/table">
            <a:tbl>
              <a:tblPr firstRow="1" bandRow="1"/>
              <a:tblGrid>
                <a:gridCol w="27886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5497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thaiDist" latinLnBrk="1"/>
                      <a:r>
                        <a:rPr lang="en-US" altLang="ko-KR" sz="1800" b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itchFamily="34" charset="0"/>
                          <a:cs typeface="Tahoma" pitchFamily="34" charset="0"/>
                        </a:rPr>
                        <a:t>1</a:t>
                      </a:r>
                      <a:r>
                        <a:rPr lang="th-TH" altLang="ko-KR" sz="1800" b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itchFamily="34" charset="0"/>
                          <a:cs typeface="Tahoma" pitchFamily="34" charset="0"/>
                        </a:rPr>
                        <a:t>.ควรประสาน อปท. ขับเคลื่อนงาน </a:t>
                      </a:r>
                      <a:r>
                        <a:rPr lang="en-US" altLang="ko-KR" sz="1800" b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itchFamily="34" charset="0"/>
                          <a:cs typeface="Tahoma" pitchFamily="34" charset="0"/>
                        </a:rPr>
                        <a:t>Food safety, Clean food good taste </a:t>
                      </a:r>
                      <a:endParaRPr lang="th-TH" altLang="ko-KR" sz="1800" b="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algn="thaiDist" latinLnBrk="1"/>
                      <a:r>
                        <a:rPr lang="th-TH" altLang="ko-KR" sz="1800" b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itchFamily="34" charset="0"/>
                          <a:cs typeface="Tahoma" pitchFamily="34" charset="0"/>
                        </a:rPr>
                        <a:t>- อาหารกลางวันในโรงเรียน ศูนย์พัฒนาเด็กเล็ก </a:t>
                      </a:r>
                    </a:p>
                    <a:p>
                      <a:pPr algn="thaiDist" latinLnBrk="1"/>
                      <a:r>
                        <a:rPr lang="th-TH" altLang="ko-KR" sz="1800" b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itchFamily="34" charset="0"/>
                          <a:cs typeface="Tahoma" pitchFamily="34" charset="0"/>
                        </a:rPr>
                        <a:t>- งานวัด งานบุญ  </a:t>
                      </a:r>
                    </a:p>
                    <a:p>
                      <a:pPr algn="thaiDist" latinLnBrk="1"/>
                      <a:r>
                        <a:rPr lang="th-TH" altLang="ko-KR" sz="1800" b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itchFamily="34" charset="0"/>
                          <a:cs typeface="Tahoma" pitchFamily="34" charset="0"/>
                        </a:rPr>
                        <a:t>- โรงเรียนผู้สูงอายุ</a:t>
                      </a:r>
                    </a:p>
                    <a:p>
                      <a:pPr algn="thaiDist" latinLnBrk="1"/>
                      <a:r>
                        <a:rPr lang="th-TH" altLang="ko-KR" sz="1800" b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itchFamily="34" charset="0"/>
                          <a:cs typeface="Tahoma" pitchFamily="34" charset="0"/>
                        </a:rPr>
                        <a:t>2.ควรสื่อสารความเสี่ยงเรื่องเห็ดพิษ ในช่วงก่อนฤดูฝน </a:t>
                      </a:r>
                    </a:p>
                  </a:txBody>
                  <a:tcPr>
                    <a:lnL w="19050" cap="flat" cmpd="sng" algn="ctr">
                      <a:solidFill>
                        <a:srgbClr val="F076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76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76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76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8672" y="1408094"/>
            <a:ext cx="1728389" cy="430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อาหารเป็นพิษ (เห็ดพิษ) </a:t>
            </a:r>
            <a:endParaRPr lang="en-US" sz="11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5/1 </a:t>
            </a:r>
            <a:r>
              <a:rPr lang="th-TH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อ.ท่าลี่ เลย</a:t>
            </a:r>
            <a:r>
              <a:rPr lang="en-US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th-TH" sz="11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35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แผนผังลำดับงาน: เทปเจาะรู 4">
            <a:extLst>
              <a:ext uri="{FF2B5EF4-FFF2-40B4-BE49-F238E27FC236}">
                <a16:creationId xmlns="" xmlns:a16="http://schemas.microsoft.com/office/drawing/2014/main" id="{301AC820-1437-44E8-9E33-F33E5BF3E479}"/>
              </a:ext>
            </a:extLst>
          </p:cNvPr>
          <p:cNvSpPr/>
          <p:nvPr/>
        </p:nvSpPr>
        <p:spPr>
          <a:xfrm>
            <a:off x="7467370" y="2319179"/>
            <a:ext cx="1646093" cy="513699"/>
          </a:xfrm>
          <a:prstGeom prst="flowChartPunchedTape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th-TH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นโยบายเขตสุขภาพที่ </a:t>
            </a: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  <a:p>
            <a:pPr algn="ctr"/>
            <a:r>
              <a:rPr lang="th-TH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ตามได้ครบ จบด้วย </a:t>
            </a: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TEDA4I</a:t>
            </a:r>
          </a:p>
        </p:txBody>
      </p:sp>
      <p:grpSp>
        <p:nvGrpSpPr>
          <p:cNvPr id="133" name="กลุ่ม 28">
            <a:extLst>
              <a:ext uri="{FF2B5EF4-FFF2-40B4-BE49-F238E27FC236}">
                <a16:creationId xmlns="" xmlns:a16="http://schemas.microsoft.com/office/drawing/2014/main" id="{9C266A53-CE92-4049-BE01-095AC7520145}"/>
              </a:ext>
            </a:extLst>
          </p:cNvPr>
          <p:cNvGrpSpPr/>
          <p:nvPr/>
        </p:nvGrpSpPr>
        <p:grpSpPr>
          <a:xfrm>
            <a:off x="68015" y="2832879"/>
            <a:ext cx="1246507" cy="2184579"/>
            <a:chOff x="1079163" y="847898"/>
            <a:chExt cx="2190510" cy="5277840"/>
          </a:xfrm>
        </p:grpSpPr>
        <p:sp>
          <p:nvSpPr>
            <p:cNvPr id="134" name="สี่เหลี่ยมผืนผ้า: มุมมน 12">
              <a:extLst>
                <a:ext uri="{FF2B5EF4-FFF2-40B4-BE49-F238E27FC236}">
                  <a16:creationId xmlns="" xmlns:a16="http://schemas.microsoft.com/office/drawing/2014/main" id="{0E211523-A31A-4496-9CB1-630501DBDC27}"/>
                </a:ext>
              </a:extLst>
            </p:cNvPr>
            <p:cNvSpPr/>
            <p:nvPr/>
          </p:nvSpPr>
          <p:spPr>
            <a:xfrm>
              <a:off x="1113907" y="847898"/>
              <a:ext cx="2155766" cy="3054645"/>
            </a:xfrm>
            <a:prstGeom prst="roundRect">
              <a:avLst/>
            </a:prstGeom>
            <a:solidFill>
              <a:srgbClr val="FF46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35" name="รูปแบบอิสระ: รูปร่าง 9">
              <a:extLst>
                <a:ext uri="{FF2B5EF4-FFF2-40B4-BE49-F238E27FC236}">
                  <a16:creationId xmlns="" xmlns:a16="http://schemas.microsoft.com/office/drawing/2014/main" id="{18BCB96F-FC3C-4B9B-9A9F-D76F7B8612DE}"/>
                </a:ext>
              </a:extLst>
            </p:cNvPr>
            <p:cNvSpPr/>
            <p:nvPr/>
          </p:nvSpPr>
          <p:spPr>
            <a:xfrm>
              <a:off x="1079163" y="1814204"/>
              <a:ext cx="2155767" cy="4311534"/>
            </a:xfrm>
            <a:custGeom>
              <a:avLst/>
              <a:gdLst>
                <a:gd name="connsiteX0" fmla="*/ 0 w 1551709"/>
                <a:gd name="connsiteY0" fmla="*/ 0 h 3103418"/>
                <a:gd name="connsiteX1" fmla="*/ 224465 w 1551709"/>
                <a:gd name="connsiteY1" fmla="*/ 0 h 3103418"/>
                <a:gd name="connsiteX2" fmla="*/ 221672 w 1551709"/>
                <a:gd name="connsiteY2" fmla="*/ 27705 h 3103418"/>
                <a:gd name="connsiteX3" fmla="*/ 775854 w 1551709"/>
                <a:gd name="connsiteY3" fmla="*/ 581887 h 3103418"/>
                <a:gd name="connsiteX4" fmla="*/ 1330036 w 1551709"/>
                <a:gd name="connsiteY4" fmla="*/ 27705 h 3103418"/>
                <a:gd name="connsiteX5" fmla="*/ 1327243 w 1551709"/>
                <a:gd name="connsiteY5" fmla="*/ 0 h 3103418"/>
                <a:gd name="connsiteX6" fmla="*/ 1551709 w 1551709"/>
                <a:gd name="connsiteY6" fmla="*/ 0 h 3103418"/>
                <a:gd name="connsiteX7" fmla="*/ 1551709 w 1551709"/>
                <a:gd name="connsiteY7" fmla="*/ 2886365 h 3103418"/>
                <a:gd name="connsiteX8" fmla="*/ 1334656 w 1551709"/>
                <a:gd name="connsiteY8" fmla="*/ 3103418 h 3103418"/>
                <a:gd name="connsiteX9" fmla="*/ 217053 w 1551709"/>
                <a:gd name="connsiteY9" fmla="*/ 3103418 h 3103418"/>
                <a:gd name="connsiteX10" fmla="*/ 0 w 1551709"/>
                <a:gd name="connsiteY10" fmla="*/ 2886365 h 3103418"/>
                <a:gd name="connsiteX11" fmla="*/ 0 w 1551709"/>
                <a:gd name="connsiteY11" fmla="*/ 0 h 3103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1709" h="3103418">
                  <a:moveTo>
                    <a:pt x="0" y="0"/>
                  </a:moveTo>
                  <a:lnTo>
                    <a:pt x="224465" y="0"/>
                  </a:lnTo>
                  <a:lnTo>
                    <a:pt x="221672" y="27705"/>
                  </a:lnTo>
                  <a:cubicBezTo>
                    <a:pt x="221672" y="333771"/>
                    <a:pt x="469788" y="581887"/>
                    <a:pt x="775854" y="581887"/>
                  </a:cubicBezTo>
                  <a:cubicBezTo>
                    <a:pt x="1081920" y="581887"/>
                    <a:pt x="1330036" y="333771"/>
                    <a:pt x="1330036" y="27705"/>
                  </a:cubicBezTo>
                  <a:lnTo>
                    <a:pt x="1327243" y="0"/>
                  </a:lnTo>
                  <a:lnTo>
                    <a:pt x="1551709" y="0"/>
                  </a:lnTo>
                  <a:lnTo>
                    <a:pt x="1551709" y="2886365"/>
                  </a:lnTo>
                  <a:cubicBezTo>
                    <a:pt x="1551709" y="3006240"/>
                    <a:pt x="1454531" y="3103418"/>
                    <a:pt x="1334656" y="3103418"/>
                  </a:cubicBezTo>
                  <a:lnTo>
                    <a:pt x="217053" y="3103418"/>
                  </a:lnTo>
                  <a:cubicBezTo>
                    <a:pt x="97178" y="3103418"/>
                    <a:pt x="0" y="3006240"/>
                    <a:pt x="0" y="288636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3F2F3"/>
            </a:solidFill>
            <a:ln>
              <a:noFill/>
            </a:ln>
            <a:effectLst>
              <a:outerShdw blurRad="127000" sx="107000" sy="107000" algn="ctr" rotWithShape="0">
                <a:schemeClr val="tx1"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45" name="กลุ่ม 31">
            <a:extLst>
              <a:ext uri="{FF2B5EF4-FFF2-40B4-BE49-F238E27FC236}">
                <a16:creationId xmlns="" xmlns:a16="http://schemas.microsoft.com/office/drawing/2014/main" id="{D728E980-13B2-438E-9347-72F5F0294827}"/>
              </a:ext>
            </a:extLst>
          </p:cNvPr>
          <p:cNvGrpSpPr/>
          <p:nvPr/>
        </p:nvGrpSpPr>
        <p:grpSpPr>
          <a:xfrm>
            <a:off x="7737841" y="2832878"/>
            <a:ext cx="1319373" cy="2178153"/>
            <a:chOff x="9094117" y="1028003"/>
            <a:chExt cx="2155766" cy="5108014"/>
          </a:xfrm>
        </p:grpSpPr>
        <p:sp>
          <p:nvSpPr>
            <p:cNvPr id="146" name="สี่เหลี่ยมผืนผ้า: มุมมน 24">
              <a:extLst>
                <a:ext uri="{FF2B5EF4-FFF2-40B4-BE49-F238E27FC236}">
                  <a16:creationId xmlns="" xmlns:a16="http://schemas.microsoft.com/office/drawing/2014/main" id="{3BCDCEBD-BE3C-4F4F-B1F8-15E98262BD5F}"/>
                </a:ext>
              </a:extLst>
            </p:cNvPr>
            <p:cNvSpPr/>
            <p:nvPr/>
          </p:nvSpPr>
          <p:spPr>
            <a:xfrm>
              <a:off x="9094117" y="1028003"/>
              <a:ext cx="2155766" cy="3054645"/>
            </a:xfrm>
            <a:prstGeom prst="roundRect">
              <a:avLst/>
            </a:prstGeom>
            <a:solidFill>
              <a:srgbClr val="017A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47" name="รูปแบบอิสระ: รูปร่าง 25">
              <a:extLst>
                <a:ext uri="{FF2B5EF4-FFF2-40B4-BE49-F238E27FC236}">
                  <a16:creationId xmlns="" xmlns:a16="http://schemas.microsoft.com/office/drawing/2014/main" id="{497A756E-CB8C-4FDC-AF9E-B4B641B5FB1E}"/>
                </a:ext>
              </a:extLst>
            </p:cNvPr>
            <p:cNvSpPr/>
            <p:nvPr/>
          </p:nvSpPr>
          <p:spPr>
            <a:xfrm>
              <a:off x="9094117" y="1945173"/>
              <a:ext cx="2155766" cy="4190844"/>
            </a:xfrm>
            <a:custGeom>
              <a:avLst/>
              <a:gdLst>
                <a:gd name="connsiteX0" fmla="*/ 0 w 1551709"/>
                <a:gd name="connsiteY0" fmla="*/ 0 h 3103418"/>
                <a:gd name="connsiteX1" fmla="*/ 224465 w 1551709"/>
                <a:gd name="connsiteY1" fmla="*/ 0 h 3103418"/>
                <a:gd name="connsiteX2" fmla="*/ 221672 w 1551709"/>
                <a:gd name="connsiteY2" fmla="*/ 27705 h 3103418"/>
                <a:gd name="connsiteX3" fmla="*/ 775854 w 1551709"/>
                <a:gd name="connsiteY3" fmla="*/ 581887 h 3103418"/>
                <a:gd name="connsiteX4" fmla="*/ 1330036 w 1551709"/>
                <a:gd name="connsiteY4" fmla="*/ 27705 h 3103418"/>
                <a:gd name="connsiteX5" fmla="*/ 1327243 w 1551709"/>
                <a:gd name="connsiteY5" fmla="*/ 0 h 3103418"/>
                <a:gd name="connsiteX6" fmla="*/ 1551709 w 1551709"/>
                <a:gd name="connsiteY6" fmla="*/ 0 h 3103418"/>
                <a:gd name="connsiteX7" fmla="*/ 1551709 w 1551709"/>
                <a:gd name="connsiteY7" fmla="*/ 2886365 h 3103418"/>
                <a:gd name="connsiteX8" fmla="*/ 1334656 w 1551709"/>
                <a:gd name="connsiteY8" fmla="*/ 3103418 h 3103418"/>
                <a:gd name="connsiteX9" fmla="*/ 217053 w 1551709"/>
                <a:gd name="connsiteY9" fmla="*/ 3103418 h 3103418"/>
                <a:gd name="connsiteX10" fmla="*/ 0 w 1551709"/>
                <a:gd name="connsiteY10" fmla="*/ 2886365 h 3103418"/>
                <a:gd name="connsiteX11" fmla="*/ 0 w 1551709"/>
                <a:gd name="connsiteY11" fmla="*/ 0 h 3103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1709" h="3103418">
                  <a:moveTo>
                    <a:pt x="0" y="0"/>
                  </a:moveTo>
                  <a:lnTo>
                    <a:pt x="224465" y="0"/>
                  </a:lnTo>
                  <a:lnTo>
                    <a:pt x="221672" y="27705"/>
                  </a:lnTo>
                  <a:cubicBezTo>
                    <a:pt x="221672" y="333771"/>
                    <a:pt x="469788" y="581887"/>
                    <a:pt x="775854" y="581887"/>
                  </a:cubicBezTo>
                  <a:cubicBezTo>
                    <a:pt x="1081920" y="581887"/>
                    <a:pt x="1330036" y="333771"/>
                    <a:pt x="1330036" y="27705"/>
                  </a:cubicBezTo>
                  <a:lnTo>
                    <a:pt x="1327243" y="0"/>
                  </a:lnTo>
                  <a:lnTo>
                    <a:pt x="1551709" y="0"/>
                  </a:lnTo>
                  <a:lnTo>
                    <a:pt x="1551709" y="2886365"/>
                  </a:lnTo>
                  <a:cubicBezTo>
                    <a:pt x="1551709" y="3006240"/>
                    <a:pt x="1454531" y="3103418"/>
                    <a:pt x="1334656" y="3103418"/>
                  </a:cubicBezTo>
                  <a:lnTo>
                    <a:pt x="217053" y="3103418"/>
                  </a:lnTo>
                  <a:cubicBezTo>
                    <a:pt x="97178" y="3103418"/>
                    <a:pt x="0" y="3006240"/>
                    <a:pt x="0" y="288636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3F2F3"/>
            </a:solidFill>
            <a:ln>
              <a:noFill/>
            </a:ln>
            <a:effectLst>
              <a:outerShdw blurRad="127000" sx="107000" sy="107000" algn="ctr" rotWithShape="0">
                <a:schemeClr val="tx1"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75" name="กลุ่ม 58">
            <a:extLst>
              <a:ext uri="{FF2B5EF4-FFF2-40B4-BE49-F238E27FC236}">
                <a16:creationId xmlns="" xmlns:a16="http://schemas.microsoft.com/office/drawing/2014/main" id="{84AA5D26-6FCE-464F-9BE9-2FB8EA8B38F8}"/>
              </a:ext>
            </a:extLst>
          </p:cNvPr>
          <p:cNvGrpSpPr/>
          <p:nvPr/>
        </p:nvGrpSpPr>
        <p:grpSpPr>
          <a:xfrm>
            <a:off x="4070071" y="4442958"/>
            <a:ext cx="371454" cy="393955"/>
            <a:chOff x="1772436" y="983384"/>
            <a:chExt cx="4794332" cy="5084753"/>
          </a:xfrm>
          <a:solidFill>
            <a:schemeClr val="bg1"/>
          </a:solidFill>
        </p:grpSpPr>
        <p:sp>
          <p:nvSpPr>
            <p:cNvPr id="176" name="วงรี 59">
              <a:extLst>
                <a:ext uri="{FF2B5EF4-FFF2-40B4-BE49-F238E27FC236}">
                  <a16:creationId xmlns="" xmlns:a16="http://schemas.microsoft.com/office/drawing/2014/main" id="{8166C2F6-7B6C-44C9-A3BC-BEC648214EFE}"/>
                </a:ext>
              </a:extLst>
            </p:cNvPr>
            <p:cNvSpPr/>
            <p:nvPr/>
          </p:nvSpPr>
          <p:spPr>
            <a:xfrm>
              <a:off x="3827611" y="5450987"/>
              <a:ext cx="617150" cy="617150"/>
            </a:xfrm>
            <a:prstGeom prst="ellipse">
              <a:avLst/>
            </a:prstGeom>
            <a:grpFill/>
            <a:ln w="444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77" name="หยดน้ำ 60">
              <a:extLst>
                <a:ext uri="{FF2B5EF4-FFF2-40B4-BE49-F238E27FC236}">
                  <a16:creationId xmlns="" xmlns:a16="http://schemas.microsoft.com/office/drawing/2014/main" id="{28DEF521-393A-4057-8DEC-117EDC3E153D}"/>
                </a:ext>
              </a:extLst>
            </p:cNvPr>
            <p:cNvSpPr/>
            <p:nvPr/>
          </p:nvSpPr>
          <p:spPr>
            <a:xfrm rot="8157840">
              <a:off x="2669368" y="1942950"/>
              <a:ext cx="2972100" cy="2972100"/>
            </a:xfrm>
            <a:prstGeom prst="teardrop">
              <a:avLst>
                <a:gd name="adj" fmla="val 115500"/>
              </a:avLst>
            </a:prstGeom>
            <a:grpFill/>
            <a:ln w="444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178" name="ตัวเชื่อมต่อตรง 62">
              <a:extLst>
                <a:ext uri="{FF2B5EF4-FFF2-40B4-BE49-F238E27FC236}">
                  <a16:creationId xmlns="" xmlns:a16="http://schemas.microsoft.com/office/drawing/2014/main" id="{09CCCDD4-9461-4047-B7F5-41ADACE4F618}"/>
                </a:ext>
              </a:extLst>
            </p:cNvPr>
            <p:cNvCxnSpPr>
              <a:cxnSpLocks/>
            </p:cNvCxnSpPr>
            <p:nvPr/>
          </p:nvCxnSpPr>
          <p:spPr>
            <a:xfrm>
              <a:off x="4221920" y="983384"/>
              <a:ext cx="0" cy="517721"/>
            </a:xfrm>
            <a:prstGeom prst="line">
              <a:avLst/>
            </a:prstGeom>
            <a:grpFill/>
            <a:ln w="44450" cap="rnd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ตัวเชื่อมต่อตรง 63">
              <a:extLst>
                <a:ext uri="{FF2B5EF4-FFF2-40B4-BE49-F238E27FC236}">
                  <a16:creationId xmlns="" xmlns:a16="http://schemas.microsoft.com/office/drawing/2014/main" id="{A7FBF68F-E654-4777-9478-5664116C315C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5821346" y="1678165"/>
              <a:ext cx="0" cy="517721"/>
            </a:xfrm>
            <a:prstGeom prst="line">
              <a:avLst/>
            </a:prstGeom>
            <a:grpFill/>
            <a:ln w="44450" cap="rnd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ตัวเชื่อมต่อตรง 64">
              <a:extLst>
                <a:ext uri="{FF2B5EF4-FFF2-40B4-BE49-F238E27FC236}">
                  <a16:creationId xmlns="" xmlns:a16="http://schemas.microsoft.com/office/drawing/2014/main" id="{CE8AB052-4B86-4281-8F36-B92F7A3D0CB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031297" y="3151181"/>
              <a:ext cx="0" cy="517721"/>
            </a:xfrm>
            <a:prstGeom prst="line">
              <a:avLst/>
            </a:prstGeom>
            <a:grpFill/>
            <a:ln w="44450" cap="rnd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ตัวเชื่อมต่อตรง 65">
              <a:extLst>
                <a:ext uri="{FF2B5EF4-FFF2-40B4-BE49-F238E27FC236}">
                  <a16:creationId xmlns="" xmlns:a16="http://schemas.microsoft.com/office/drawing/2014/main" id="{96D0F027-0578-46A6-A3A8-ACDDC800F15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307908" y="3151180"/>
              <a:ext cx="0" cy="517721"/>
            </a:xfrm>
            <a:prstGeom prst="line">
              <a:avLst/>
            </a:prstGeom>
            <a:grpFill/>
            <a:ln w="44450" cap="rnd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ตัวเชื่อมต่อตรง 66">
              <a:extLst>
                <a:ext uri="{FF2B5EF4-FFF2-40B4-BE49-F238E27FC236}">
                  <a16:creationId xmlns="" xmlns:a16="http://schemas.microsoft.com/office/drawing/2014/main" id="{CEBEF75E-72EC-4B89-86C7-9F4AD55D7638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2614634" y="4842982"/>
              <a:ext cx="0" cy="517721"/>
            </a:xfrm>
            <a:prstGeom prst="line">
              <a:avLst/>
            </a:prstGeom>
            <a:grpFill/>
            <a:ln w="44450" cap="rnd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ตัวเชื่อมต่อตรง 67">
              <a:extLst>
                <a:ext uri="{FF2B5EF4-FFF2-40B4-BE49-F238E27FC236}">
                  <a16:creationId xmlns="" xmlns:a16="http://schemas.microsoft.com/office/drawing/2014/main" id="{5A915B22-D99A-4121-AAD5-BE74986BB070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2458124" y="1743928"/>
              <a:ext cx="0" cy="517721"/>
            </a:xfrm>
            <a:prstGeom prst="line">
              <a:avLst/>
            </a:prstGeom>
            <a:grpFill/>
            <a:ln w="44450" cap="rnd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ตัวเชื่อมต่อตรง 68">
              <a:extLst>
                <a:ext uri="{FF2B5EF4-FFF2-40B4-BE49-F238E27FC236}">
                  <a16:creationId xmlns="" xmlns:a16="http://schemas.microsoft.com/office/drawing/2014/main" id="{7F5A21EC-6961-4023-A507-8A86BDB8C4F9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5591369" y="4845156"/>
              <a:ext cx="0" cy="517721"/>
            </a:xfrm>
            <a:prstGeom prst="line">
              <a:avLst/>
            </a:prstGeom>
            <a:grpFill/>
            <a:ln w="44450" cap="rnd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รูปแบบอิสระ: รูปร่าง 69">
              <a:extLst>
                <a:ext uri="{FF2B5EF4-FFF2-40B4-BE49-F238E27FC236}">
                  <a16:creationId xmlns="" xmlns:a16="http://schemas.microsoft.com/office/drawing/2014/main" id="{C0C8E01D-754C-4A28-852A-316F787BC42F}"/>
                </a:ext>
              </a:extLst>
            </p:cNvPr>
            <p:cNvSpPr/>
            <p:nvPr/>
          </p:nvSpPr>
          <p:spPr>
            <a:xfrm>
              <a:off x="3541226" y="5104017"/>
              <a:ext cx="1163779" cy="770599"/>
            </a:xfrm>
            <a:custGeom>
              <a:avLst/>
              <a:gdLst>
                <a:gd name="connsiteX0" fmla="*/ 0 w 1272650"/>
                <a:gd name="connsiteY0" fmla="*/ 0 h 1535379"/>
                <a:gd name="connsiteX1" fmla="*/ 1272650 w 1272650"/>
                <a:gd name="connsiteY1" fmla="*/ 0 h 1535379"/>
                <a:gd name="connsiteX2" fmla="*/ 1272650 w 1272650"/>
                <a:gd name="connsiteY2" fmla="*/ 1323266 h 1535379"/>
                <a:gd name="connsiteX3" fmla="*/ 1060537 w 1272650"/>
                <a:gd name="connsiteY3" fmla="*/ 1535379 h 1535379"/>
                <a:gd name="connsiteX4" fmla="*/ 212113 w 1272650"/>
                <a:gd name="connsiteY4" fmla="*/ 1535379 h 1535379"/>
                <a:gd name="connsiteX5" fmla="*/ 0 w 1272650"/>
                <a:gd name="connsiteY5" fmla="*/ 1323266 h 1535379"/>
                <a:gd name="connsiteX6" fmla="*/ 0 w 1272650"/>
                <a:gd name="connsiteY6" fmla="*/ 0 h 153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2650" h="1535379">
                  <a:moveTo>
                    <a:pt x="0" y="0"/>
                  </a:moveTo>
                  <a:lnTo>
                    <a:pt x="1272650" y="0"/>
                  </a:lnTo>
                  <a:lnTo>
                    <a:pt x="1272650" y="1323266"/>
                  </a:lnTo>
                  <a:cubicBezTo>
                    <a:pt x="1272650" y="1440413"/>
                    <a:pt x="1177684" y="1535379"/>
                    <a:pt x="1060537" y="1535379"/>
                  </a:cubicBezTo>
                  <a:lnTo>
                    <a:pt x="212113" y="1535379"/>
                  </a:lnTo>
                  <a:cubicBezTo>
                    <a:pt x="94966" y="1535379"/>
                    <a:pt x="0" y="1440413"/>
                    <a:pt x="0" y="1323266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444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186" name="ตัวเชื่อมต่อตรง 70">
              <a:extLst>
                <a:ext uri="{FF2B5EF4-FFF2-40B4-BE49-F238E27FC236}">
                  <a16:creationId xmlns="" xmlns:a16="http://schemas.microsoft.com/office/drawing/2014/main" id="{9894E552-541C-4FBE-8259-93A632C001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01930" y="5530295"/>
              <a:ext cx="550074" cy="0"/>
            </a:xfrm>
            <a:prstGeom prst="line">
              <a:avLst/>
            </a:prstGeom>
            <a:grpFill/>
            <a:ln w="44450" cap="rnd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ตัวเชื่อมต่อตรง 71">
              <a:extLst>
                <a:ext uri="{FF2B5EF4-FFF2-40B4-BE49-F238E27FC236}">
                  <a16:creationId xmlns="" xmlns:a16="http://schemas.microsoft.com/office/drawing/2014/main" id="{A1444659-70D2-4474-A8AA-BACFF4F496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31859" y="5362029"/>
              <a:ext cx="275037" cy="0"/>
            </a:xfrm>
            <a:prstGeom prst="line">
              <a:avLst/>
            </a:prstGeom>
            <a:grpFill/>
            <a:ln w="44450" cap="rnd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1" name="สี่เหลี่ยมผืนผ้า 1">
            <a:extLst>
              <a:ext uri="{FF2B5EF4-FFF2-40B4-BE49-F238E27FC236}">
                <a16:creationId xmlns="" xmlns:a16="http://schemas.microsoft.com/office/drawing/2014/main" id="{9DA183FC-B84F-4D31-96F6-C729C6225406}"/>
              </a:ext>
            </a:extLst>
          </p:cNvPr>
          <p:cNvSpPr/>
          <p:nvPr/>
        </p:nvSpPr>
        <p:spPr>
          <a:xfrm>
            <a:off x="84736" y="3645655"/>
            <a:ext cx="1226737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8580" tIns="34290" rIns="68580" bIns="34290" anchor="ctr">
            <a:spAutoFit/>
          </a:bodyPr>
          <a:lstStyle/>
          <a:p>
            <a:r>
              <a:rPr lang="th-TH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ความต่อเนื่องและยั่งยืนของนโยบายการเพิ่มไอโอดีนในหญิงตั้งครรภ์/</a:t>
            </a:r>
            <a: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ANC </a:t>
            </a:r>
            <a:r>
              <a:rPr lang="th-TH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คุณภาพ/ยาน้ำเสริมธาตุเหล็ก</a:t>
            </a:r>
          </a:p>
        </p:txBody>
      </p:sp>
      <p:sp>
        <p:nvSpPr>
          <p:cNvPr id="220" name="สี่เหลี่ยมผืนผ้า 104">
            <a:extLst>
              <a:ext uri="{FF2B5EF4-FFF2-40B4-BE49-F238E27FC236}">
                <a16:creationId xmlns="" xmlns:a16="http://schemas.microsoft.com/office/drawing/2014/main" id="{0EA40A85-25A4-4F9E-BAF6-EA3ECCA9CE2F}"/>
              </a:ext>
            </a:extLst>
          </p:cNvPr>
          <p:cNvSpPr/>
          <p:nvPr/>
        </p:nvSpPr>
        <p:spPr>
          <a:xfrm>
            <a:off x="7712125" y="3676140"/>
            <a:ext cx="1431875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th-TH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กิจกรรมในศูนย์พัฒนาเด็กเล็ก เน้นการเล่นตามจินตนาการ</a:t>
            </a:r>
          </a:p>
        </p:txBody>
      </p:sp>
      <p:sp>
        <p:nvSpPr>
          <p:cNvPr id="108" name="สี่เหลี่ยมผืนผ้า: มุมมน 12">
            <a:extLst>
              <a:ext uri="{FF2B5EF4-FFF2-40B4-BE49-F238E27FC236}">
                <a16:creationId xmlns="" xmlns:a16="http://schemas.microsoft.com/office/drawing/2014/main" id="{0E211523-A31A-4496-9CB1-630501DBDC27}"/>
              </a:ext>
            </a:extLst>
          </p:cNvPr>
          <p:cNvSpPr/>
          <p:nvPr/>
        </p:nvSpPr>
        <p:spPr>
          <a:xfrm>
            <a:off x="1366881" y="2832879"/>
            <a:ext cx="2040464" cy="1113305"/>
          </a:xfrm>
          <a:prstGeom prst="roundRect">
            <a:avLst/>
          </a:prstGeom>
          <a:solidFill>
            <a:srgbClr val="FF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9" name="รูปแบบอิสระ: รูปร่าง 9">
            <a:extLst>
              <a:ext uri="{FF2B5EF4-FFF2-40B4-BE49-F238E27FC236}">
                <a16:creationId xmlns="" xmlns:a16="http://schemas.microsoft.com/office/drawing/2014/main" id="{18BCB96F-FC3C-4B9B-9A9F-D76F7B8612DE}"/>
              </a:ext>
            </a:extLst>
          </p:cNvPr>
          <p:cNvSpPr/>
          <p:nvPr/>
        </p:nvSpPr>
        <p:spPr>
          <a:xfrm>
            <a:off x="1366880" y="3160765"/>
            <a:ext cx="2040465" cy="1936930"/>
          </a:xfrm>
          <a:custGeom>
            <a:avLst/>
            <a:gdLst>
              <a:gd name="connsiteX0" fmla="*/ 0 w 1551709"/>
              <a:gd name="connsiteY0" fmla="*/ 0 h 3103418"/>
              <a:gd name="connsiteX1" fmla="*/ 224465 w 1551709"/>
              <a:gd name="connsiteY1" fmla="*/ 0 h 3103418"/>
              <a:gd name="connsiteX2" fmla="*/ 221672 w 1551709"/>
              <a:gd name="connsiteY2" fmla="*/ 27705 h 3103418"/>
              <a:gd name="connsiteX3" fmla="*/ 775854 w 1551709"/>
              <a:gd name="connsiteY3" fmla="*/ 581887 h 3103418"/>
              <a:gd name="connsiteX4" fmla="*/ 1330036 w 1551709"/>
              <a:gd name="connsiteY4" fmla="*/ 27705 h 3103418"/>
              <a:gd name="connsiteX5" fmla="*/ 1327243 w 1551709"/>
              <a:gd name="connsiteY5" fmla="*/ 0 h 3103418"/>
              <a:gd name="connsiteX6" fmla="*/ 1551709 w 1551709"/>
              <a:gd name="connsiteY6" fmla="*/ 0 h 3103418"/>
              <a:gd name="connsiteX7" fmla="*/ 1551709 w 1551709"/>
              <a:gd name="connsiteY7" fmla="*/ 2886365 h 3103418"/>
              <a:gd name="connsiteX8" fmla="*/ 1334656 w 1551709"/>
              <a:gd name="connsiteY8" fmla="*/ 3103418 h 3103418"/>
              <a:gd name="connsiteX9" fmla="*/ 217053 w 1551709"/>
              <a:gd name="connsiteY9" fmla="*/ 3103418 h 3103418"/>
              <a:gd name="connsiteX10" fmla="*/ 0 w 1551709"/>
              <a:gd name="connsiteY10" fmla="*/ 2886365 h 3103418"/>
              <a:gd name="connsiteX11" fmla="*/ 0 w 1551709"/>
              <a:gd name="connsiteY11" fmla="*/ 0 h 3103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51709" h="3103418">
                <a:moveTo>
                  <a:pt x="0" y="0"/>
                </a:moveTo>
                <a:lnTo>
                  <a:pt x="224465" y="0"/>
                </a:lnTo>
                <a:lnTo>
                  <a:pt x="221672" y="27705"/>
                </a:lnTo>
                <a:cubicBezTo>
                  <a:pt x="221672" y="333771"/>
                  <a:pt x="469788" y="581887"/>
                  <a:pt x="775854" y="581887"/>
                </a:cubicBezTo>
                <a:cubicBezTo>
                  <a:pt x="1081920" y="581887"/>
                  <a:pt x="1330036" y="333771"/>
                  <a:pt x="1330036" y="27705"/>
                </a:cubicBezTo>
                <a:lnTo>
                  <a:pt x="1327243" y="0"/>
                </a:lnTo>
                <a:lnTo>
                  <a:pt x="1551709" y="0"/>
                </a:lnTo>
                <a:lnTo>
                  <a:pt x="1551709" y="2886365"/>
                </a:lnTo>
                <a:cubicBezTo>
                  <a:pt x="1551709" y="3006240"/>
                  <a:pt x="1454531" y="3103418"/>
                  <a:pt x="1334656" y="3103418"/>
                </a:cubicBezTo>
                <a:lnTo>
                  <a:pt x="217053" y="3103418"/>
                </a:lnTo>
                <a:cubicBezTo>
                  <a:pt x="97178" y="3103418"/>
                  <a:pt x="0" y="3006240"/>
                  <a:pt x="0" y="2886365"/>
                </a:cubicBezTo>
                <a:lnTo>
                  <a:pt x="0" y="0"/>
                </a:lnTo>
                <a:close/>
              </a:path>
            </a:pathLst>
          </a:custGeom>
          <a:solidFill>
            <a:srgbClr val="F3F2F3"/>
          </a:solidFill>
          <a:ln>
            <a:noFill/>
          </a:ln>
          <a:effectLst>
            <a:outerShdw blurRad="127000" sx="107000" sy="107000" algn="ctr" rotWithShape="0">
              <a:schemeClr val="tx1"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769538" y="2854617"/>
            <a:ext cx="13315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setting</a:t>
            </a:r>
          </a:p>
          <a:p>
            <a:pPr algn="ctr"/>
            <a:r>
              <a:rPr lang="th-TH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กลุ่มดี เสี่ยง ป่วย</a:t>
            </a:r>
          </a:p>
        </p:txBody>
      </p:sp>
      <p:sp>
        <p:nvSpPr>
          <p:cNvPr id="112" name="สี่เหลี่ยมผืนผ้ามุมมน 2"/>
          <p:cNvSpPr/>
          <p:nvPr/>
        </p:nvSpPr>
        <p:spPr>
          <a:xfrm>
            <a:off x="1623081" y="3260968"/>
            <a:ext cx="1528063" cy="37577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05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กำหนดกลุ่มเป้าหมาย</a:t>
            </a:r>
          </a:p>
          <a:p>
            <a:pPr algn="ctr"/>
            <a:r>
              <a:rPr lang="th-TH" sz="105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ที่ต้องเฝ้าระวัง</a:t>
            </a:r>
          </a:p>
        </p:txBody>
      </p:sp>
      <p:sp>
        <p:nvSpPr>
          <p:cNvPr id="113" name="สี่เหลี่ยมผืนผ้ามุมมน 9"/>
          <p:cNvSpPr/>
          <p:nvPr/>
        </p:nvSpPr>
        <p:spPr>
          <a:xfrm>
            <a:off x="1376506" y="3869184"/>
            <a:ext cx="916989" cy="479516"/>
          </a:xfrm>
          <a:prstGeom prst="roundRect">
            <a:avLst/>
          </a:prstGeom>
          <a:ln w="9525">
            <a:solidFill>
              <a:srgbClr val="0F693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0-2 </a:t>
            </a:r>
            <a:r>
              <a:rPr lang="th-TH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ปี</a:t>
            </a:r>
            <a:endParaRPr lang="en-US" sz="9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th-TH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นมแม่อย่างเดียว </a:t>
            </a: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</a:t>
            </a:r>
            <a:r>
              <a:rPr lang="th-TH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เดือน</a:t>
            </a:r>
            <a:endParaRPr lang="th-TH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4" name="สี่เหลี่ยมผืนผ้ามุมมน 9"/>
          <p:cNvSpPr/>
          <p:nvPr/>
        </p:nvSpPr>
        <p:spPr>
          <a:xfrm>
            <a:off x="2365368" y="3765824"/>
            <a:ext cx="1140672" cy="789565"/>
          </a:xfrm>
          <a:prstGeom prst="roundRect">
            <a:avLst/>
          </a:prstGeom>
          <a:ln w="9525">
            <a:solidFill>
              <a:srgbClr val="0F693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3-5 </a:t>
            </a:r>
            <a:r>
              <a:rPr lang="th-TH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ปี</a:t>
            </a:r>
          </a:p>
          <a:p>
            <a:r>
              <a:rPr lang="th-TH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-แก้ปัญหารายบุคคล</a:t>
            </a:r>
          </a:p>
          <a:p>
            <a:r>
              <a:rPr lang="th-TH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กำกับติดตามการกินให้ครบ  </a:t>
            </a:r>
            <a:r>
              <a:rPr lang="th-TH" sz="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ศพด</a:t>
            </a:r>
            <a:r>
              <a:rPr lang="th-TH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./</a:t>
            </a:r>
          </a:p>
          <a:p>
            <a:r>
              <a:rPr lang="th-TH" sz="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ร.ร.อ</a:t>
            </a:r>
            <a:r>
              <a:rPr lang="th-TH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นุบาล</a:t>
            </a:r>
          </a:p>
        </p:txBody>
      </p:sp>
      <p:sp>
        <p:nvSpPr>
          <p:cNvPr id="117" name="วงรี 5"/>
          <p:cNvSpPr/>
          <p:nvPr/>
        </p:nvSpPr>
        <p:spPr>
          <a:xfrm>
            <a:off x="1294753" y="4526950"/>
            <a:ext cx="2180986" cy="58688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อุปกรณ์/วิธีการ</a:t>
            </a:r>
          </a:p>
          <a:p>
            <a:pPr algn="ctr"/>
            <a:r>
              <a:rPr lang="th-TH" sz="1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ชั่งน้ำหนักและวัดส่วนสูงที่มี</a:t>
            </a:r>
            <a:r>
              <a:rPr lang="th-TH" sz="10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มาตรฐาน</a:t>
            </a:r>
            <a:endParaRPr lang="th-TH" sz="10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18" name="ไดอะแกรม 19">
            <a:extLst>
              <a:ext uri="{FF2B5EF4-FFF2-40B4-BE49-F238E27FC236}">
                <a16:creationId xmlns="" xmlns:a16="http://schemas.microsoft.com/office/drawing/2014/main" id="{97623178-209C-48A7-ABF8-88920E46B767}"/>
              </a:ext>
            </a:extLst>
          </p:cNvPr>
          <p:cNvGraphicFramePr/>
          <p:nvPr/>
        </p:nvGraphicFramePr>
        <p:xfrm>
          <a:off x="837335" y="776172"/>
          <a:ext cx="8306665" cy="283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/>
          <p:cNvSpPr/>
          <p:nvPr/>
        </p:nvSpPr>
        <p:spPr>
          <a:xfrm>
            <a:off x="864413" y="1099658"/>
            <a:ext cx="2071291" cy="110962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หมู่บ้านไอโอดีน  </a:t>
            </a:r>
          </a:p>
          <a:p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อ.เพ็ญ ,อ.หนองหาน</a:t>
            </a:r>
          </a:p>
          <a:p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Udon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smart kids</a:t>
            </a:r>
            <a:endParaRPr lang="th-TH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ระบบควบคุมกำกับติดตามที่ดี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th-TH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2935704" y="1090033"/>
            <a:ext cx="2069433" cy="110962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>
              <a:buFontTx/>
              <a:buChar char="-"/>
            </a:pPr>
            <a:r>
              <a:rPr lang="th-TH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  </a:t>
            </a:r>
            <a: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</a:t>
            </a:r>
            <a:r>
              <a:rPr lang="th-TH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ก. กิน กระตุ้น</a:t>
            </a:r>
          </a:p>
          <a:p>
            <a:r>
              <a:rPr lang="th-TH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กระตุก  </a:t>
            </a:r>
            <a:endParaRPr lang="en-US" sz="10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Tx/>
              <a:buChar char="-"/>
            </a:pPr>
            <a:r>
              <a:rPr lang="th-TH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แจกไข่ไอโอดีนในหญิง</a:t>
            </a:r>
          </a:p>
          <a:p>
            <a:r>
              <a:rPr lang="th-TH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ตั้งครรภ์ อ.วาริชภูมิ</a:t>
            </a:r>
            <a:endParaRPr lang="en-US" sz="10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Tx/>
              <a:buChar char="-"/>
            </a:pPr>
            <a:r>
              <a:rPr lang="th-TH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เปิดหน่วยบริการกระตุ้น </a:t>
            </a:r>
          </a:p>
          <a:p>
            <a:r>
              <a:rPr lang="th-TH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พัฒนาการด้วย </a:t>
            </a:r>
            <a: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TEDA4I </a:t>
            </a:r>
            <a:r>
              <a:rPr lang="th-TH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</a:t>
            </a:r>
          </a:p>
          <a:p>
            <a:r>
              <a:rPr lang="th-TH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รพ.สต. (รอติดตามผล) </a:t>
            </a:r>
            <a:endPara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5005136" y="1086579"/>
            <a:ext cx="1981162" cy="11096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เซกาโมเดล  </a:t>
            </a:r>
          </a:p>
          <a:p>
            <a:r>
              <a:rPr lang="th-TH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เปิดหน่วยบริการกระตุ้น</a:t>
            </a:r>
          </a:p>
          <a:p>
            <a:r>
              <a:rPr lang="th-TH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พัฒนาการด้วย </a:t>
            </a: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TEDA4I</a:t>
            </a:r>
            <a:endParaRPr lang="th-TH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h-TH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 รพ.สต. (รอติดตามผล</a:t>
            </a:r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endParaRPr lang="en-US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th-TH" sz="1200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7021901" y="1093487"/>
            <a:ext cx="2035313" cy="110962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โปรแกรมระบบคืนข้อมูลตรวจคัดกรองพัฒนาการเด็ก</a:t>
            </a:r>
            <a:endParaRPr lang="th-TH" sz="1200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grpSp>
        <p:nvGrpSpPr>
          <p:cNvPr id="123" name="กลุ่ม 31">
            <a:extLst>
              <a:ext uri="{FF2B5EF4-FFF2-40B4-BE49-F238E27FC236}">
                <a16:creationId xmlns="" xmlns:a16="http://schemas.microsoft.com/office/drawing/2014/main" id="{D728E980-13B2-438E-9347-72F5F0294827}"/>
              </a:ext>
            </a:extLst>
          </p:cNvPr>
          <p:cNvGrpSpPr/>
          <p:nvPr/>
        </p:nvGrpSpPr>
        <p:grpSpPr>
          <a:xfrm>
            <a:off x="6312531" y="2832879"/>
            <a:ext cx="1347535" cy="2178154"/>
            <a:chOff x="9094116" y="1028003"/>
            <a:chExt cx="2155767" cy="5228702"/>
          </a:xfrm>
        </p:grpSpPr>
        <p:sp>
          <p:nvSpPr>
            <p:cNvPr id="124" name="สี่เหลี่ยมผืนผ้า: มุมมน 24">
              <a:extLst>
                <a:ext uri="{FF2B5EF4-FFF2-40B4-BE49-F238E27FC236}">
                  <a16:creationId xmlns="" xmlns:a16="http://schemas.microsoft.com/office/drawing/2014/main" id="{3BCDCEBD-BE3C-4F4F-B1F8-15E98262BD5F}"/>
                </a:ext>
              </a:extLst>
            </p:cNvPr>
            <p:cNvSpPr/>
            <p:nvPr/>
          </p:nvSpPr>
          <p:spPr>
            <a:xfrm>
              <a:off x="9094117" y="1028003"/>
              <a:ext cx="2155766" cy="3054645"/>
            </a:xfrm>
            <a:prstGeom prst="roundRect">
              <a:avLst/>
            </a:prstGeom>
            <a:solidFill>
              <a:srgbClr val="017A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25" name="รูปแบบอิสระ: รูปร่าง 25">
              <a:extLst>
                <a:ext uri="{FF2B5EF4-FFF2-40B4-BE49-F238E27FC236}">
                  <a16:creationId xmlns="" xmlns:a16="http://schemas.microsoft.com/office/drawing/2014/main" id="{497A756E-CB8C-4FDC-AF9E-B4B641B5FB1E}"/>
                </a:ext>
              </a:extLst>
            </p:cNvPr>
            <p:cNvSpPr/>
            <p:nvPr/>
          </p:nvSpPr>
          <p:spPr>
            <a:xfrm>
              <a:off x="9094116" y="1945172"/>
              <a:ext cx="2155767" cy="4311533"/>
            </a:xfrm>
            <a:custGeom>
              <a:avLst/>
              <a:gdLst>
                <a:gd name="connsiteX0" fmla="*/ 0 w 1551709"/>
                <a:gd name="connsiteY0" fmla="*/ 0 h 3103418"/>
                <a:gd name="connsiteX1" fmla="*/ 224465 w 1551709"/>
                <a:gd name="connsiteY1" fmla="*/ 0 h 3103418"/>
                <a:gd name="connsiteX2" fmla="*/ 221672 w 1551709"/>
                <a:gd name="connsiteY2" fmla="*/ 27705 h 3103418"/>
                <a:gd name="connsiteX3" fmla="*/ 775854 w 1551709"/>
                <a:gd name="connsiteY3" fmla="*/ 581887 h 3103418"/>
                <a:gd name="connsiteX4" fmla="*/ 1330036 w 1551709"/>
                <a:gd name="connsiteY4" fmla="*/ 27705 h 3103418"/>
                <a:gd name="connsiteX5" fmla="*/ 1327243 w 1551709"/>
                <a:gd name="connsiteY5" fmla="*/ 0 h 3103418"/>
                <a:gd name="connsiteX6" fmla="*/ 1551709 w 1551709"/>
                <a:gd name="connsiteY6" fmla="*/ 0 h 3103418"/>
                <a:gd name="connsiteX7" fmla="*/ 1551709 w 1551709"/>
                <a:gd name="connsiteY7" fmla="*/ 2886365 h 3103418"/>
                <a:gd name="connsiteX8" fmla="*/ 1334656 w 1551709"/>
                <a:gd name="connsiteY8" fmla="*/ 3103418 h 3103418"/>
                <a:gd name="connsiteX9" fmla="*/ 217053 w 1551709"/>
                <a:gd name="connsiteY9" fmla="*/ 3103418 h 3103418"/>
                <a:gd name="connsiteX10" fmla="*/ 0 w 1551709"/>
                <a:gd name="connsiteY10" fmla="*/ 2886365 h 3103418"/>
                <a:gd name="connsiteX11" fmla="*/ 0 w 1551709"/>
                <a:gd name="connsiteY11" fmla="*/ 0 h 3103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1709" h="3103418">
                  <a:moveTo>
                    <a:pt x="0" y="0"/>
                  </a:moveTo>
                  <a:lnTo>
                    <a:pt x="224465" y="0"/>
                  </a:lnTo>
                  <a:lnTo>
                    <a:pt x="221672" y="27705"/>
                  </a:lnTo>
                  <a:cubicBezTo>
                    <a:pt x="221672" y="333771"/>
                    <a:pt x="469788" y="581887"/>
                    <a:pt x="775854" y="581887"/>
                  </a:cubicBezTo>
                  <a:cubicBezTo>
                    <a:pt x="1081920" y="581887"/>
                    <a:pt x="1330036" y="333771"/>
                    <a:pt x="1330036" y="27705"/>
                  </a:cubicBezTo>
                  <a:lnTo>
                    <a:pt x="1327243" y="0"/>
                  </a:lnTo>
                  <a:lnTo>
                    <a:pt x="1551709" y="0"/>
                  </a:lnTo>
                  <a:lnTo>
                    <a:pt x="1551709" y="2886365"/>
                  </a:lnTo>
                  <a:cubicBezTo>
                    <a:pt x="1551709" y="3006240"/>
                    <a:pt x="1454531" y="3103418"/>
                    <a:pt x="1334656" y="3103418"/>
                  </a:cubicBezTo>
                  <a:lnTo>
                    <a:pt x="217053" y="3103418"/>
                  </a:lnTo>
                  <a:cubicBezTo>
                    <a:pt x="97178" y="3103418"/>
                    <a:pt x="0" y="3006240"/>
                    <a:pt x="0" y="288636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3F2F3"/>
            </a:solidFill>
            <a:ln>
              <a:noFill/>
            </a:ln>
            <a:effectLst>
              <a:outerShdw blurRad="127000" sx="107000" sy="107000" algn="ctr" rotWithShape="0">
                <a:schemeClr val="tx1"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221" name="สี่เหลี่ยมผืนผ้า 106">
            <a:extLst>
              <a:ext uri="{FF2B5EF4-FFF2-40B4-BE49-F238E27FC236}">
                <a16:creationId xmlns="" xmlns:a16="http://schemas.microsoft.com/office/drawing/2014/main" id="{E9424E49-A741-455C-80EE-0724783303D6}"/>
              </a:ext>
            </a:extLst>
          </p:cNvPr>
          <p:cNvSpPr/>
          <p:nvPr/>
        </p:nvSpPr>
        <p:spPr>
          <a:xfrm>
            <a:off x="6305964" y="3584301"/>
            <a:ext cx="1431875" cy="125418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th-TH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สนับสนุนด้านบุคลากร เช่น </a:t>
            </a: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PG </a:t>
            </a:r>
            <a:r>
              <a:rPr lang="th-TH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เด็ก และ </a:t>
            </a: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PG </a:t>
            </a:r>
            <a:r>
              <a:rPr lang="th-TH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พัฒนาการควรมีให้ครบทุกอำเภอ หรือใน รพ.สต.ขนาดใหญ่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1992429" y="3645655"/>
            <a:ext cx="163632" cy="183460"/>
          </a:xfrm>
          <a:prstGeom prst="straightConnector1">
            <a:avLst/>
          </a:prstGeom>
          <a:ln w="28575">
            <a:solidFill>
              <a:srgbClr val="09218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Arrow Connector 248"/>
          <p:cNvCxnSpPr/>
          <p:nvPr/>
        </p:nvCxnSpPr>
        <p:spPr>
          <a:xfrm>
            <a:off x="2491147" y="3614133"/>
            <a:ext cx="127042" cy="201277"/>
          </a:xfrm>
          <a:prstGeom prst="straightConnector1">
            <a:avLst/>
          </a:prstGeom>
          <a:ln w="28575">
            <a:solidFill>
              <a:srgbClr val="09218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Arrow Connector 249"/>
          <p:cNvCxnSpPr/>
          <p:nvPr/>
        </p:nvCxnSpPr>
        <p:spPr>
          <a:xfrm>
            <a:off x="2238646" y="4363760"/>
            <a:ext cx="0" cy="191629"/>
          </a:xfrm>
          <a:prstGeom prst="straightConnector1">
            <a:avLst/>
          </a:prstGeom>
          <a:ln w="28575">
            <a:solidFill>
              <a:srgbClr val="09218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mhc08\Downloads\—Pngtree—mothers day pregnancy child mom_392550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289" y="675024"/>
            <a:ext cx="1555650" cy="205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1" name="Group 250"/>
          <p:cNvGrpSpPr/>
          <p:nvPr/>
        </p:nvGrpSpPr>
        <p:grpSpPr>
          <a:xfrm>
            <a:off x="1311471" y="2213684"/>
            <a:ext cx="6561077" cy="345305"/>
            <a:chOff x="879251" y="2023162"/>
            <a:chExt cx="6561077" cy="472990"/>
          </a:xfrm>
        </p:grpSpPr>
        <p:cxnSp>
          <p:nvCxnSpPr>
            <p:cNvPr id="252" name="Straight Connector 251"/>
            <p:cNvCxnSpPr/>
            <p:nvPr/>
          </p:nvCxnSpPr>
          <p:spPr>
            <a:xfrm>
              <a:off x="895149" y="2252312"/>
              <a:ext cx="6545179" cy="0"/>
            </a:xfrm>
            <a:prstGeom prst="line">
              <a:avLst/>
            </a:prstGeom>
            <a:ln w="28575">
              <a:solidFill>
                <a:srgbClr val="0921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flipH="1">
              <a:off x="3171668" y="2023162"/>
              <a:ext cx="1" cy="229150"/>
            </a:xfrm>
            <a:prstGeom prst="line">
              <a:avLst/>
            </a:prstGeom>
            <a:ln w="28575">
              <a:solidFill>
                <a:srgbClr val="0921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flipH="1">
              <a:off x="879251" y="2068332"/>
              <a:ext cx="2" cy="198670"/>
            </a:xfrm>
            <a:prstGeom prst="line">
              <a:avLst/>
            </a:prstGeom>
            <a:ln w="28575">
              <a:solidFill>
                <a:srgbClr val="0921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flipH="1">
              <a:off x="7422826" y="2068332"/>
              <a:ext cx="1" cy="198670"/>
            </a:xfrm>
            <a:prstGeom prst="line">
              <a:avLst/>
            </a:prstGeom>
            <a:ln w="28575">
              <a:solidFill>
                <a:srgbClr val="0921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/>
            <p:nvPr/>
          </p:nvCxnSpPr>
          <p:spPr>
            <a:xfrm flipH="1">
              <a:off x="5221427" y="2037852"/>
              <a:ext cx="1" cy="229150"/>
            </a:xfrm>
            <a:prstGeom prst="line">
              <a:avLst/>
            </a:prstGeom>
            <a:ln w="28575">
              <a:solidFill>
                <a:srgbClr val="0921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flipH="1">
              <a:off x="6256688" y="2267002"/>
              <a:ext cx="1" cy="229150"/>
            </a:xfrm>
            <a:prstGeom prst="line">
              <a:avLst/>
            </a:prstGeom>
            <a:ln w="28575">
              <a:solidFill>
                <a:srgbClr val="0921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flipH="1">
              <a:off x="1971585" y="2264961"/>
              <a:ext cx="2" cy="229150"/>
            </a:xfrm>
            <a:prstGeom prst="line">
              <a:avLst/>
            </a:prstGeom>
            <a:ln w="28575">
              <a:solidFill>
                <a:srgbClr val="0921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9" name="Rounded Rectangle 258"/>
          <p:cNvSpPr/>
          <p:nvPr/>
        </p:nvSpPr>
        <p:spPr>
          <a:xfrm>
            <a:off x="1727782" y="2491087"/>
            <a:ext cx="1318661" cy="240713"/>
          </a:xfrm>
          <a:prstGeom prst="roundRect">
            <a:avLst/>
          </a:prstGeom>
          <a:solidFill>
            <a:srgbClr val="FF66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โภชนาการ</a:t>
            </a:r>
            <a:endParaRPr lang="en-US" sz="16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0" name="Rounded Rectangle 259"/>
          <p:cNvSpPr/>
          <p:nvPr/>
        </p:nvSpPr>
        <p:spPr>
          <a:xfrm>
            <a:off x="5838617" y="2471837"/>
            <a:ext cx="1582461" cy="240713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พัฒนานาการ</a:t>
            </a:r>
            <a:endParaRPr lang="en-US" sz="16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65" name="กลุ่ม 31">
            <a:extLst>
              <a:ext uri="{FF2B5EF4-FFF2-40B4-BE49-F238E27FC236}">
                <a16:creationId xmlns="" xmlns:a16="http://schemas.microsoft.com/office/drawing/2014/main" id="{D728E980-13B2-438E-9347-72F5F0294827}"/>
              </a:ext>
            </a:extLst>
          </p:cNvPr>
          <p:cNvGrpSpPr/>
          <p:nvPr/>
        </p:nvGrpSpPr>
        <p:grpSpPr>
          <a:xfrm>
            <a:off x="3475736" y="2832880"/>
            <a:ext cx="1347535" cy="2190012"/>
            <a:chOff x="9094116" y="1028003"/>
            <a:chExt cx="2155767" cy="5228702"/>
          </a:xfrm>
        </p:grpSpPr>
        <p:sp>
          <p:nvSpPr>
            <p:cNvPr id="266" name="สี่เหลี่ยมผืนผ้า: มุมมน 24">
              <a:extLst>
                <a:ext uri="{FF2B5EF4-FFF2-40B4-BE49-F238E27FC236}">
                  <a16:creationId xmlns="" xmlns:a16="http://schemas.microsoft.com/office/drawing/2014/main" id="{3BCDCEBD-BE3C-4F4F-B1F8-15E98262BD5F}"/>
                </a:ext>
              </a:extLst>
            </p:cNvPr>
            <p:cNvSpPr/>
            <p:nvPr/>
          </p:nvSpPr>
          <p:spPr>
            <a:xfrm>
              <a:off x="9094117" y="1028003"/>
              <a:ext cx="2155766" cy="3054645"/>
            </a:xfrm>
            <a:prstGeom prst="roundRect">
              <a:avLst/>
            </a:prstGeom>
            <a:solidFill>
              <a:srgbClr val="017A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67" name="รูปแบบอิสระ: รูปร่าง 25">
              <a:extLst>
                <a:ext uri="{FF2B5EF4-FFF2-40B4-BE49-F238E27FC236}">
                  <a16:creationId xmlns="" xmlns:a16="http://schemas.microsoft.com/office/drawing/2014/main" id="{497A756E-CB8C-4FDC-AF9E-B4B641B5FB1E}"/>
                </a:ext>
              </a:extLst>
            </p:cNvPr>
            <p:cNvSpPr/>
            <p:nvPr/>
          </p:nvSpPr>
          <p:spPr>
            <a:xfrm>
              <a:off x="9094116" y="1945172"/>
              <a:ext cx="2155767" cy="4311533"/>
            </a:xfrm>
            <a:custGeom>
              <a:avLst/>
              <a:gdLst>
                <a:gd name="connsiteX0" fmla="*/ 0 w 1551709"/>
                <a:gd name="connsiteY0" fmla="*/ 0 h 3103418"/>
                <a:gd name="connsiteX1" fmla="*/ 224465 w 1551709"/>
                <a:gd name="connsiteY1" fmla="*/ 0 h 3103418"/>
                <a:gd name="connsiteX2" fmla="*/ 221672 w 1551709"/>
                <a:gd name="connsiteY2" fmla="*/ 27705 h 3103418"/>
                <a:gd name="connsiteX3" fmla="*/ 775854 w 1551709"/>
                <a:gd name="connsiteY3" fmla="*/ 581887 h 3103418"/>
                <a:gd name="connsiteX4" fmla="*/ 1330036 w 1551709"/>
                <a:gd name="connsiteY4" fmla="*/ 27705 h 3103418"/>
                <a:gd name="connsiteX5" fmla="*/ 1327243 w 1551709"/>
                <a:gd name="connsiteY5" fmla="*/ 0 h 3103418"/>
                <a:gd name="connsiteX6" fmla="*/ 1551709 w 1551709"/>
                <a:gd name="connsiteY6" fmla="*/ 0 h 3103418"/>
                <a:gd name="connsiteX7" fmla="*/ 1551709 w 1551709"/>
                <a:gd name="connsiteY7" fmla="*/ 2886365 h 3103418"/>
                <a:gd name="connsiteX8" fmla="*/ 1334656 w 1551709"/>
                <a:gd name="connsiteY8" fmla="*/ 3103418 h 3103418"/>
                <a:gd name="connsiteX9" fmla="*/ 217053 w 1551709"/>
                <a:gd name="connsiteY9" fmla="*/ 3103418 h 3103418"/>
                <a:gd name="connsiteX10" fmla="*/ 0 w 1551709"/>
                <a:gd name="connsiteY10" fmla="*/ 2886365 h 3103418"/>
                <a:gd name="connsiteX11" fmla="*/ 0 w 1551709"/>
                <a:gd name="connsiteY11" fmla="*/ 0 h 3103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1709" h="3103418">
                  <a:moveTo>
                    <a:pt x="0" y="0"/>
                  </a:moveTo>
                  <a:lnTo>
                    <a:pt x="224465" y="0"/>
                  </a:lnTo>
                  <a:lnTo>
                    <a:pt x="221672" y="27705"/>
                  </a:lnTo>
                  <a:cubicBezTo>
                    <a:pt x="221672" y="333771"/>
                    <a:pt x="469788" y="581887"/>
                    <a:pt x="775854" y="581887"/>
                  </a:cubicBezTo>
                  <a:cubicBezTo>
                    <a:pt x="1081920" y="581887"/>
                    <a:pt x="1330036" y="333771"/>
                    <a:pt x="1330036" y="27705"/>
                  </a:cubicBezTo>
                  <a:lnTo>
                    <a:pt x="1327243" y="0"/>
                  </a:lnTo>
                  <a:lnTo>
                    <a:pt x="1551709" y="0"/>
                  </a:lnTo>
                  <a:lnTo>
                    <a:pt x="1551709" y="2886365"/>
                  </a:lnTo>
                  <a:cubicBezTo>
                    <a:pt x="1551709" y="3006240"/>
                    <a:pt x="1454531" y="3103418"/>
                    <a:pt x="1334656" y="3103418"/>
                  </a:cubicBezTo>
                  <a:lnTo>
                    <a:pt x="217053" y="3103418"/>
                  </a:lnTo>
                  <a:cubicBezTo>
                    <a:pt x="97178" y="3103418"/>
                    <a:pt x="0" y="3006240"/>
                    <a:pt x="0" y="288636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3F2F3"/>
            </a:solidFill>
            <a:ln>
              <a:noFill/>
            </a:ln>
            <a:effectLst>
              <a:outerShdw blurRad="127000" sx="107000" sy="107000" algn="ctr" rotWithShape="0">
                <a:schemeClr val="tx1"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202" name="สี่เหลี่ยมผืนผ้า 86">
            <a:extLst>
              <a:ext uri="{FF2B5EF4-FFF2-40B4-BE49-F238E27FC236}">
                <a16:creationId xmlns="" xmlns:a16="http://schemas.microsoft.com/office/drawing/2014/main" id="{2CDCB4F3-A8E7-4DA1-82D6-AC91AD278792}"/>
              </a:ext>
            </a:extLst>
          </p:cNvPr>
          <p:cNvSpPr/>
          <p:nvPr/>
        </p:nvSpPr>
        <p:spPr>
          <a:xfrm>
            <a:off x="3475739" y="3663971"/>
            <a:ext cx="1387360" cy="130035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th-TH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คุณภาพการติดตามการกระตุ้นพัฒนาการของผู้ปกครองในเด็กพัฒนาการสงสัยล่าช้า/ทักษะ</a:t>
            </a:r>
            <a:r>
              <a:rPr lang="th-TH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เจ้าหน้าที่</a:t>
            </a:r>
          </a:p>
          <a:p>
            <a:r>
              <a:rPr lang="en-US" sz="1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DSPM   DAIM TEDA4I</a:t>
            </a:r>
            <a:endParaRPr lang="th-TH" sz="1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th-TH" sz="1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69" name="กลุ่ม 31">
            <a:extLst>
              <a:ext uri="{FF2B5EF4-FFF2-40B4-BE49-F238E27FC236}">
                <a16:creationId xmlns="" xmlns:a16="http://schemas.microsoft.com/office/drawing/2014/main" id="{D728E980-13B2-438E-9347-72F5F0294827}"/>
              </a:ext>
            </a:extLst>
          </p:cNvPr>
          <p:cNvGrpSpPr/>
          <p:nvPr/>
        </p:nvGrpSpPr>
        <p:grpSpPr>
          <a:xfrm>
            <a:off x="4863098" y="2832881"/>
            <a:ext cx="1347535" cy="2190012"/>
            <a:chOff x="9094116" y="1028003"/>
            <a:chExt cx="2155767" cy="5228702"/>
          </a:xfrm>
        </p:grpSpPr>
        <p:sp>
          <p:nvSpPr>
            <p:cNvPr id="270" name="สี่เหลี่ยมผืนผ้า: มุมมน 24">
              <a:extLst>
                <a:ext uri="{FF2B5EF4-FFF2-40B4-BE49-F238E27FC236}">
                  <a16:creationId xmlns="" xmlns:a16="http://schemas.microsoft.com/office/drawing/2014/main" id="{3BCDCEBD-BE3C-4F4F-B1F8-15E98262BD5F}"/>
                </a:ext>
              </a:extLst>
            </p:cNvPr>
            <p:cNvSpPr/>
            <p:nvPr/>
          </p:nvSpPr>
          <p:spPr>
            <a:xfrm>
              <a:off x="9094117" y="1028003"/>
              <a:ext cx="2155766" cy="3054645"/>
            </a:xfrm>
            <a:prstGeom prst="roundRect">
              <a:avLst/>
            </a:prstGeom>
            <a:solidFill>
              <a:srgbClr val="017A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71" name="รูปแบบอิสระ: รูปร่าง 25">
              <a:extLst>
                <a:ext uri="{FF2B5EF4-FFF2-40B4-BE49-F238E27FC236}">
                  <a16:creationId xmlns="" xmlns:a16="http://schemas.microsoft.com/office/drawing/2014/main" id="{497A756E-CB8C-4FDC-AF9E-B4B641B5FB1E}"/>
                </a:ext>
              </a:extLst>
            </p:cNvPr>
            <p:cNvSpPr/>
            <p:nvPr/>
          </p:nvSpPr>
          <p:spPr>
            <a:xfrm>
              <a:off x="9094116" y="1945172"/>
              <a:ext cx="2155767" cy="4311533"/>
            </a:xfrm>
            <a:custGeom>
              <a:avLst/>
              <a:gdLst>
                <a:gd name="connsiteX0" fmla="*/ 0 w 1551709"/>
                <a:gd name="connsiteY0" fmla="*/ 0 h 3103418"/>
                <a:gd name="connsiteX1" fmla="*/ 224465 w 1551709"/>
                <a:gd name="connsiteY1" fmla="*/ 0 h 3103418"/>
                <a:gd name="connsiteX2" fmla="*/ 221672 w 1551709"/>
                <a:gd name="connsiteY2" fmla="*/ 27705 h 3103418"/>
                <a:gd name="connsiteX3" fmla="*/ 775854 w 1551709"/>
                <a:gd name="connsiteY3" fmla="*/ 581887 h 3103418"/>
                <a:gd name="connsiteX4" fmla="*/ 1330036 w 1551709"/>
                <a:gd name="connsiteY4" fmla="*/ 27705 h 3103418"/>
                <a:gd name="connsiteX5" fmla="*/ 1327243 w 1551709"/>
                <a:gd name="connsiteY5" fmla="*/ 0 h 3103418"/>
                <a:gd name="connsiteX6" fmla="*/ 1551709 w 1551709"/>
                <a:gd name="connsiteY6" fmla="*/ 0 h 3103418"/>
                <a:gd name="connsiteX7" fmla="*/ 1551709 w 1551709"/>
                <a:gd name="connsiteY7" fmla="*/ 2886365 h 3103418"/>
                <a:gd name="connsiteX8" fmla="*/ 1334656 w 1551709"/>
                <a:gd name="connsiteY8" fmla="*/ 3103418 h 3103418"/>
                <a:gd name="connsiteX9" fmla="*/ 217053 w 1551709"/>
                <a:gd name="connsiteY9" fmla="*/ 3103418 h 3103418"/>
                <a:gd name="connsiteX10" fmla="*/ 0 w 1551709"/>
                <a:gd name="connsiteY10" fmla="*/ 2886365 h 3103418"/>
                <a:gd name="connsiteX11" fmla="*/ 0 w 1551709"/>
                <a:gd name="connsiteY11" fmla="*/ 0 h 3103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1709" h="3103418">
                  <a:moveTo>
                    <a:pt x="0" y="0"/>
                  </a:moveTo>
                  <a:lnTo>
                    <a:pt x="224465" y="0"/>
                  </a:lnTo>
                  <a:lnTo>
                    <a:pt x="221672" y="27705"/>
                  </a:lnTo>
                  <a:cubicBezTo>
                    <a:pt x="221672" y="333771"/>
                    <a:pt x="469788" y="581887"/>
                    <a:pt x="775854" y="581887"/>
                  </a:cubicBezTo>
                  <a:cubicBezTo>
                    <a:pt x="1081920" y="581887"/>
                    <a:pt x="1330036" y="333771"/>
                    <a:pt x="1330036" y="27705"/>
                  </a:cubicBezTo>
                  <a:lnTo>
                    <a:pt x="1327243" y="0"/>
                  </a:lnTo>
                  <a:lnTo>
                    <a:pt x="1551709" y="0"/>
                  </a:lnTo>
                  <a:lnTo>
                    <a:pt x="1551709" y="2886365"/>
                  </a:lnTo>
                  <a:cubicBezTo>
                    <a:pt x="1551709" y="3006240"/>
                    <a:pt x="1454531" y="3103418"/>
                    <a:pt x="1334656" y="3103418"/>
                  </a:cubicBezTo>
                  <a:lnTo>
                    <a:pt x="217053" y="3103418"/>
                  </a:lnTo>
                  <a:cubicBezTo>
                    <a:pt x="97178" y="3103418"/>
                    <a:pt x="0" y="3006240"/>
                    <a:pt x="0" y="288636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3F2F3"/>
            </a:solidFill>
            <a:ln>
              <a:noFill/>
            </a:ln>
            <a:effectLst>
              <a:outerShdw blurRad="127000" sx="107000" sy="107000" algn="ctr" rotWithShape="0">
                <a:schemeClr val="tx1"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222" name="สี่เหลี่ยมผืนผ้า 107">
            <a:extLst>
              <a:ext uri="{FF2B5EF4-FFF2-40B4-BE49-F238E27FC236}">
                <a16:creationId xmlns="" xmlns:a16="http://schemas.microsoft.com/office/drawing/2014/main" id="{84214311-E826-4169-9114-F5618EB24121}"/>
              </a:ext>
            </a:extLst>
          </p:cNvPr>
          <p:cNvSpPr/>
          <p:nvPr/>
        </p:nvSpPr>
        <p:spPr>
          <a:xfrm>
            <a:off x="4778759" y="3714772"/>
            <a:ext cx="1431875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th-TH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ความเข้าใจกับเจ้าหน้าที่ เรื่องการควบคุมกำกับติดตามข้อมูล</a:t>
            </a:r>
          </a:p>
        </p:txBody>
      </p:sp>
      <p:pic>
        <p:nvPicPr>
          <p:cNvPr id="276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7" t="15587" r="54474" b="69022"/>
          <a:stretch/>
        </p:blipFill>
        <p:spPr bwMode="auto">
          <a:xfrm>
            <a:off x="3751965" y="2868472"/>
            <a:ext cx="831273" cy="540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6" t="15982" r="74130" b="71784"/>
          <a:stretch/>
        </p:blipFill>
        <p:spPr bwMode="auto">
          <a:xfrm>
            <a:off x="5133667" y="2919979"/>
            <a:ext cx="806398" cy="510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1"/>
          <a:stretch/>
        </p:blipFill>
        <p:spPr bwMode="auto">
          <a:xfrm>
            <a:off x="6672189" y="2877971"/>
            <a:ext cx="587546" cy="57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0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1" t="15587" r="43568" b="69022"/>
          <a:stretch/>
        </p:blipFill>
        <p:spPr bwMode="auto">
          <a:xfrm>
            <a:off x="7999748" y="2904900"/>
            <a:ext cx="795558" cy="540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1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" t="15193" r="91757" b="69021"/>
          <a:stretch/>
        </p:blipFill>
        <p:spPr bwMode="auto">
          <a:xfrm>
            <a:off x="312897" y="2854617"/>
            <a:ext cx="734290" cy="554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3" name="กลุ่ม 26">
            <a:extLst>
              <a:ext uri="{FF2B5EF4-FFF2-40B4-BE49-F238E27FC236}">
                <a16:creationId xmlns="" xmlns:a16="http://schemas.microsoft.com/office/drawing/2014/main" id="{E49CF845-5C75-4FFA-B724-0B5C70FA6776}"/>
              </a:ext>
            </a:extLst>
          </p:cNvPr>
          <p:cNvGrpSpPr/>
          <p:nvPr/>
        </p:nvGrpSpPr>
        <p:grpSpPr>
          <a:xfrm>
            <a:off x="0" y="951"/>
            <a:ext cx="9144000" cy="694067"/>
            <a:chOff x="0" y="-1"/>
            <a:chExt cx="9144000" cy="923926"/>
          </a:xfrm>
        </p:grpSpPr>
        <p:sp>
          <p:nvSpPr>
            <p:cNvPr id="284" name="สี่เหลี่ยมผืนผ้า 27">
              <a:extLst>
                <a:ext uri="{FF2B5EF4-FFF2-40B4-BE49-F238E27FC236}">
                  <a16:creationId xmlns="" xmlns:a16="http://schemas.microsoft.com/office/drawing/2014/main" id="{B415DD4A-354B-4525-B467-63418E7FFAB0}"/>
                </a:ext>
              </a:extLst>
            </p:cNvPr>
            <p:cNvSpPr/>
            <p:nvPr/>
          </p:nvSpPr>
          <p:spPr>
            <a:xfrm>
              <a:off x="0" y="-1"/>
              <a:ext cx="9144000" cy="923926"/>
            </a:xfrm>
            <a:prstGeom prst="rect">
              <a:avLst/>
            </a:prstGeom>
            <a:solidFill>
              <a:srgbClr val="0F69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285" name="กลุ่ม 30">
              <a:extLst>
                <a:ext uri="{FF2B5EF4-FFF2-40B4-BE49-F238E27FC236}">
                  <a16:creationId xmlns="" xmlns:a16="http://schemas.microsoft.com/office/drawing/2014/main" id="{25752FBC-4907-4DB1-8CCA-659EDCF530F6}"/>
                </a:ext>
              </a:extLst>
            </p:cNvPr>
            <p:cNvGrpSpPr/>
            <p:nvPr/>
          </p:nvGrpSpPr>
          <p:grpSpPr>
            <a:xfrm>
              <a:off x="0" y="80171"/>
              <a:ext cx="9077324" cy="783221"/>
              <a:chOff x="0" y="80171"/>
              <a:chExt cx="9077324" cy="783221"/>
            </a:xfrm>
          </p:grpSpPr>
          <p:pic>
            <p:nvPicPr>
              <p:cNvPr id="286" name="Picture 2" descr="D:\LOGO\สำนักอนามัยการเจริญพันธุ์.png">
                <a:extLst>
                  <a:ext uri="{FF2B5EF4-FFF2-40B4-BE49-F238E27FC236}">
                    <a16:creationId xmlns="" xmlns:a16="http://schemas.microsoft.com/office/drawing/2014/main" id="{686D4030-EE6A-443C-8A44-86B9DC0E75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30697"/>
              <a:stretch/>
            </p:blipFill>
            <p:spPr bwMode="auto">
              <a:xfrm>
                <a:off x="0" y="80171"/>
                <a:ext cx="939072" cy="783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7" name="รูปภาพ 33">
                <a:extLst>
                  <a:ext uri="{FF2B5EF4-FFF2-40B4-BE49-F238E27FC236}">
                    <a16:creationId xmlns="" xmlns:a16="http://schemas.microsoft.com/office/drawing/2014/main" id="{82004A3E-65B8-4063-818A-0EA2FC0D49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458074" y="80171"/>
                <a:ext cx="1619250" cy="779639"/>
              </a:xfrm>
              <a:prstGeom prst="rect">
                <a:avLst/>
              </a:prstGeom>
            </p:spPr>
          </p:pic>
          <p:sp>
            <p:nvSpPr>
              <p:cNvPr id="288" name="สี่เหลี่ยมผืนผ้า 34">
                <a:extLst>
                  <a:ext uri="{FF2B5EF4-FFF2-40B4-BE49-F238E27FC236}">
                    <a16:creationId xmlns="" xmlns:a16="http://schemas.microsoft.com/office/drawing/2014/main" id="{5963230B-3582-45F9-BF53-0DC189EC0FB5}"/>
                  </a:ext>
                </a:extLst>
              </p:cNvPr>
              <p:cNvSpPr/>
              <p:nvPr/>
            </p:nvSpPr>
            <p:spPr>
              <a:xfrm>
                <a:off x="948696" y="117978"/>
                <a:ext cx="5817923" cy="6145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th-TH" sz="24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การพัฒนาเด็กปฐมวัยเขตสุขภาพที่ </a:t>
                </a:r>
                <a:r>
                  <a:rPr lang="en-US" sz="24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8</a:t>
                </a:r>
                <a:r>
                  <a:rPr lang="th-TH" sz="24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395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7"/>
          <a:stretch/>
        </p:blipFill>
        <p:spPr>
          <a:xfrm>
            <a:off x="126355" y="487435"/>
            <a:ext cx="1674329" cy="1663910"/>
          </a:xfrm>
          <a:prstGeom prst="rect">
            <a:avLst/>
          </a:prstGeom>
        </p:spPr>
      </p:pic>
      <p:sp>
        <p:nvSpPr>
          <p:cNvPr id="17" name="TextBox 92"/>
          <p:cNvSpPr txBox="1"/>
          <p:nvPr/>
        </p:nvSpPr>
        <p:spPr>
          <a:xfrm>
            <a:off x="60789" y="50017"/>
            <a:ext cx="2296965" cy="43858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2250" b="1" dirty="0">
                <a:effectLst>
                  <a:glow rad="139700">
                    <a:schemeClr val="bg1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วัยทำงาน </a:t>
            </a:r>
            <a:r>
              <a:rPr lang="en-US" sz="2250" b="1" dirty="0">
                <a:effectLst>
                  <a:glow rad="139700">
                    <a:schemeClr val="bg1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NCDs</a:t>
            </a:r>
            <a:endParaRPr lang="th-TH" sz="22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92"/>
          <p:cNvSpPr txBox="1"/>
          <p:nvPr/>
        </p:nvSpPr>
        <p:spPr>
          <a:xfrm>
            <a:off x="2467658" y="1437624"/>
            <a:ext cx="1084379" cy="4154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0" b="1" dirty="0">
                <a:solidFill>
                  <a:srgbClr val="FF0000"/>
                </a:solidFill>
                <a:effectLst>
                  <a:glow rad="139700">
                    <a:schemeClr val="bg1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Risk</a:t>
            </a:r>
            <a:endParaRPr lang="th-TH" sz="21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ลูกศรขวา 4"/>
          <p:cNvSpPr/>
          <p:nvPr/>
        </p:nvSpPr>
        <p:spPr>
          <a:xfrm>
            <a:off x="2766821" y="911704"/>
            <a:ext cx="486054" cy="413207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0" name="สี่เหลี่ยมผืนผ้า 4">
            <a:extLst>
              <a:ext uri="{FF2B5EF4-FFF2-40B4-BE49-F238E27FC236}">
                <a16:creationId xmlns="" xmlns:a16="http://schemas.microsoft.com/office/drawing/2014/main" id="{44BC8B76-DE4D-4944-904A-509FC2BEC1D7}"/>
              </a:ext>
            </a:extLst>
          </p:cNvPr>
          <p:cNvSpPr/>
          <p:nvPr/>
        </p:nvSpPr>
        <p:spPr>
          <a:xfrm>
            <a:off x="126355" y="2373721"/>
            <a:ext cx="1112318" cy="3000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สถานการณ์</a:t>
            </a:r>
          </a:p>
        </p:txBody>
      </p:sp>
      <p:grpSp>
        <p:nvGrpSpPr>
          <p:cNvPr id="37" name="Group 1"/>
          <p:cNvGrpSpPr>
            <a:grpSpLocks/>
          </p:cNvGrpSpPr>
          <p:nvPr/>
        </p:nvGrpSpPr>
        <p:grpSpPr bwMode="auto">
          <a:xfrm>
            <a:off x="4307945" y="413773"/>
            <a:ext cx="3574993" cy="3257715"/>
            <a:chOff x="1946208" y="1295399"/>
            <a:chExt cx="4181644" cy="3729514"/>
          </a:xfrm>
        </p:grpSpPr>
        <p:sp>
          <p:nvSpPr>
            <p:cNvPr id="38" name="Rectangle 4"/>
            <p:cNvSpPr>
              <a:spLocks noChangeArrowheads="1"/>
            </p:cNvSpPr>
            <p:nvPr/>
          </p:nvSpPr>
          <p:spPr bwMode="auto">
            <a:xfrm>
              <a:off x="1946208" y="3567346"/>
              <a:ext cx="4181644" cy="1457567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941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125" b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9" name="Rectangle 5"/>
            <p:cNvSpPr>
              <a:spLocks noChangeArrowheads="1"/>
            </p:cNvSpPr>
            <p:nvPr/>
          </p:nvSpPr>
          <p:spPr bwMode="auto">
            <a:xfrm>
              <a:off x="2236619" y="1295399"/>
              <a:ext cx="1606864" cy="308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lnSpc>
                  <a:spcPct val="70000"/>
                </a:lnSpc>
                <a:defRPr/>
              </a:pPr>
              <a:r>
                <a:rPr lang="zh-CN" altLang="en-US" sz="1013" b="1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H SarabunPSK" pitchFamily="34" charset="-34"/>
                  <a:ea typeface="LiSu" pitchFamily="49" charset="-122"/>
                  <a:cs typeface="TH SarabunPSK" pitchFamily="34" charset="-34"/>
                </a:rPr>
                <a:t> </a:t>
              </a:r>
              <a:endParaRPr lang="en-US" altLang="ko-KR" sz="1013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pitchFamily="34" charset="-34"/>
                <a:ea typeface="LiSu" pitchFamily="49" charset="-122"/>
                <a:cs typeface="TH SarabunPSK" pitchFamily="34" charset="-34"/>
              </a:endParaRPr>
            </a:p>
          </p:txBody>
        </p:sp>
        <p:sp>
          <p:nvSpPr>
            <p:cNvPr id="40" name="AutoShape 6"/>
            <p:cNvSpPr>
              <a:spLocks noChangeArrowheads="1"/>
            </p:cNvSpPr>
            <p:nvPr/>
          </p:nvSpPr>
          <p:spPr bwMode="auto">
            <a:xfrm>
              <a:off x="3683000" y="1709738"/>
              <a:ext cx="501650" cy="2047875"/>
            </a:xfrm>
            <a:prstGeom prst="triangle">
              <a:avLst>
                <a:gd name="adj" fmla="val 50000"/>
              </a:avLst>
            </a:pr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rtl="1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en-US" sz="1575" b="1">
                <a:solidFill>
                  <a:srgbClr val="000066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41" name="Oval 7"/>
            <p:cNvSpPr>
              <a:spLocks noChangeArrowheads="1"/>
            </p:cNvSpPr>
            <p:nvPr/>
          </p:nvSpPr>
          <p:spPr bwMode="auto">
            <a:xfrm>
              <a:off x="4496173" y="1748303"/>
              <a:ext cx="1338262" cy="785812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th-TH" altLang="zh-CN" sz="1050" b="1" dirty="0">
                  <a:latin typeface="Tahoma" panose="020B0604030504040204" pitchFamily="34" charset="0"/>
                  <a:cs typeface="Tahoma" panose="020B0604030504040204" pitchFamily="34" charset="0"/>
                </a:rPr>
                <a:t>โรคปอดเรื้อรัง</a:t>
              </a:r>
              <a:endParaRPr lang="en-US" altLang="zh-CN" sz="1050" b="1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" name="Oval 8"/>
            <p:cNvSpPr>
              <a:spLocks noChangeArrowheads="1"/>
            </p:cNvSpPr>
            <p:nvPr/>
          </p:nvSpPr>
          <p:spPr bwMode="auto">
            <a:xfrm>
              <a:off x="2014178" y="2186826"/>
              <a:ext cx="1583674" cy="657225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th-TH" altLang="zh-CN" sz="1050" b="1" dirty="0">
                  <a:latin typeface="Tahoma" panose="020B0604030504040204" pitchFamily="34" charset="0"/>
                  <a:cs typeface="Tahoma" panose="020B0604030504040204" pitchFamily="34" charset="0"/>
                </a:rPr>
                <a:t>โรคหัวใจและหลอดเลือด</a:t>
              </a:r>
              <a:endParaRPr lang="en-US" altLang="zh-CN" sz="1050" b="1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" name="Oval 9"/>
            <p:cNvSpPr>
              <a:spLocks noChangeArrowheads="1"/>
            </p:cNvSpPr>
            <p:nvPr/>
          </p:nvSpPr>
          <p:spPr bwMode="auto">
            <a:xfrm>
              <a:off x="2406854" y="1709738"/>
              <a:ext cx="1223963" cy="431801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th-TH" altLang="zh-CN" sz="1050" b="1" dirty="0">
                  <a:latin typeface="Tahoma" panose="020B0604030504040204" pitchFamily="34" charset="0"/>
                  <a:cs typeface="Tahoma" panose="020B0604030504040204" pitchFamily="34" charset="0"/>
                </a:rPr>
                <a:t>โรคเบาหวาน</a:t>
              </a:r>
              <a:endParaRPr lang="en-US" altLang="zh-CN" sz="1050" b="1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" name="Line 11"/>
            <p:cNvSpPr>
              <a:spLocks noChangeShapeType="1"/>
            </p:cNvSpPr>
            <p:nvPr/>
          </p:nvSpPr>
          <p:spPr bwMode="auto">
            <a:xfrm>
              <a:off x="3289300" y="3806825"/>
              <a:ext cx="1001713" cy="1588"/>
            </a:xfrm>
            <a:prstGeom prst="line">
              <a:avLst/>
            </a:prstGeom>
            <a:noFill/>
            <a:ln w="9525">
              <a:solidFill>
                <a:srgbClr val="FFCC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  <p:sp>
          <p:nvSpPr>
            <p:cNvPr id="46" name="Line 13"/>
            <p:cNvSpPr>
              <a:spLocks noChangeShapeType="1"/>
            </p:cNvSpPr>
            <p:nvPr/>
          </p:nvSpPr>
          <p:spPr bwMode="auto">
            <a:xfrm>
              <a:off x="2236788" y="3768725"/>
              <a:ext cx="1549400" cy="1588"/>
            </a:xfrm>
            <a:prstGeom prst="line">
              <a:avLst/>
            </a:prstGeom>
            <a:noFill/>
            <a:ln w="9525">
              <a:solidFill>
                <a:srgbClr val="FFCC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  <p:sp>
          <p:nvSpPr>
            <p:cNvPr id="47" name="AutoShape 14"/>
            <p:cNvSpPr>
              <a:spLocks noChangeArrowheads="1"/>
            </p:cNvSpPr>
            <p:nvPr/>
          </p:nvSpPr>
          <p:spPr bwMode="auto">
            <a:xfrm rot="4373912">
              <a:off x="3478213" y="3424238"/>
              <a:ext cx="114300" cy="774700"/>
            </a:xfrm>
            <a:prstGeom prst="flowChartMerge">
              <a:avLst/>
            </a:pr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rtl="1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en-US" sz="1575" b="1">
                <a:solidFill>
                  <a:srgbClr val="000066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48" name="AutoShape 15"/>
            <p:cNvSpPr>
              <a:spLocks noChangeArrowheads="1"/>
            </p:cNvSpPr>
            <p:nvPr/>
          </p:nvSpPr>
          <p:spPr bwMode="auto">
            <a:xfrm rot="3113644">
              <a:off x="3505200" y="3579813"/>
              <a:ext cx="136525" cy="774700"/>
            </a:xfrm>
            <a:prstGeom prst="flowChartMerge">
              <a:avLst/>
            </a:pr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rtl="1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en-US" sz="1575" b="1">
                <a:solidFill>
                  <a:srgbClr val="000066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49" name="AutoShape 16"/>
            <p:cNvSpPr>
              <a:spLocks noChangeArrowheads="1"/>
            </p:cNvSpPr>
            <p:nvPr/>
          </p:nvSpPr>
          <p:spPr bwMode="auto">
            <a:xfrm rot="140295">
              <a:off x="3875088" y="3679825"/>
              <a:ext cx="152400" cy="657225"/>
            </a:xfrm>
            <a:prstGeom prst="flowChartMerge">
              <a:avLst/>
            </a:pr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rtl="1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en-US" sz="1575" b="1">
                <a:solidFill>
                  <a:srgbClr val="000066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0" name="AutoShape 17"/>
            <p:cNvSpPr>
              <a:spLocks noChangeArrowheads="1"/>
            </p:cNvSpPr>
            <p:nvPr/>
          </p:nvSpPr>
          <p:spPr bwMode="auto">
            <a:xfrm rot="-1629847">
              <a:off x="4141788" y="3644900"/>
              <a:ext cx="153987" cy="655638"/>
            </a:xfrm>
            <a:prstGeom prst="flowChartMerge">
              <a:avLst/>
            </a:pr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rtl="1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en-US" sz="1575" b="1">
                <a:solidFill>
                  <a:srgbClr val="000066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1" name="AutoShape 18"/>
            <p:cNvSpPr>
              <a:spLocks noChangeArrowheads="1"/>
            </p:cNvSpPr>
            <p:nvPr/>
          </p:nvSpPr>
          <p:spPr bwMode="auto">
            <a:xfrm rot="-4014331">
              <a:off x="4452938" y="3478213"/>
              <a:ext cx="76200" cy="774700"/>
            </a:xfrm>
            <a:prstGeom prst="flowChartMerge">
              <a:avLst/>
            </a:pr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rtl="1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en-US" sz="1575" b="1">
                <a:solidFill>
                  <a:srgbClr val="000066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2" name="Oval 20"/>
            <p:cNvSpPr>
              <a:spLocks noChangeArrowheads="1"/>
            </p:cNvSpPr>
            <p:nvPr/>
          </p:nvSpPr>
          <p:spPr bwMode="auto">
            <a:xfrm>
              <a:off x="3245689" y="1295399"/>
              <a:ext cx="1377950" cy="523736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th-TH" altLang="zh-CN" sz="1050" b="1" dirty="0">
                  <a:latin typeface="Tahoma" panose="020B0604030504040204" pitchFamily="34" charset="0"/>
                  <a:cs typeface="Tahoma" panose="020B0604030504040204" pitchFamily="34" charset="0"/>
                </a:rPr>
                <a:t>โรคมะเร็ง</a:t>
              </a:r>
              <a:endParaRPr lang="en-US" altLang="zh-CN" sz="1050" b="1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" name="Text Box 25"/>
            <p:cNvSpPr txBox="1">
              <a:spLocks noChangeArrowheads="1"/>
            </p:cNvSpPr>
            <p:nvPr/>
          </p:nvSpPr>
          <p:spPr bwMode="auto">
            <a:xfrm>
              <a:off x="5267325" y="2028825"/>
              <a:ext cx="636588" cy="383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zh-CN" sz="1575" b="1">
                  <a:solidFill>
                    <a:srgbClr val="660066"/>
                  </a:solidFill>
                  <a:latin typeface="TH SarabunPSK" panose="020B0500040200020003" pitchFamily="34" charset="-34"/>
                  <a:ea typeface="Gulim" panose="020B0600000101010101" pitchFamily="34" charset="-127"/>
                  <a:cs typeface="TH SarabunPSK" panose="020B0500040200020003" pitchFamily="34" charset="-34"/>
                </a:rPr>
                <a:t> </a:t>
              </a:r>
              <a:endParaRPr lang="en-US" altLang="ko-KR" sz="1575" b="1">
                <a:solidFill>
                  <a:srgbClr val="660066"/>
                </a:solidFill>
                <a:latin typeface="TH SarabunPSK" panose="020B0500040200020003" pitchFamily="34" charset="-34"/>
                <a:ea typeface="Gulim" panose="020B0600000101010101" pitchFamily="34" charset="-127"/>
                <a:cs typeface="TH SarabunPSK" panose="020B0500040200020003" pitchFamily="34" charset="-34"/>
              </a:endParaRPr>
            </a:p>
          </p:txBody>
        </p:sp>
        <p:sp>
          <p:nvSpPr>
            <p:cNvPr id="54" name="AutoShape 26"/>
            <p:cNvSpPr>
              <a:spLocks noChangeArrowheads="1"/>
            </p:cNvSpPr>
            <p:nvPr/>
          </p:nvSpPr>
          <p:spPr bwMode="auto">
            <a:xfrm rot="7473119">
              <a:off x="3559175" y="1928813"/>
              <a:ext cx="77788" cy="627062"/>
            </a:xfrm>
            <a:prstGeom prst="flowChartMerge">
              <a:avLst/>
            </a:pr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rtl="1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en-US" sz="1575" b="1">
                <a:solidFill>
                  <a:srgbClr val="000066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5" name="AutoShape 27"/>
            <p:cNvSpPr>
              <a:spLocks noChangeArrowheads="1"/>
            </p:cNvSpPr>
            <p:nvPr/>
          </p:nvSpPr>
          <p:spPr bwMode="auto">
            <a:xfrm rot="6971049">
              <a:off x="3594493" y="2356260"/>
              <a:ext cx="114300" cy="774700"/>
            </a:xfrm>
            <a:prstGeom prst="flowChartMerge">
              <a:avLst/>
            </a:pr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rtl="1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en-US" sz="1575" b="1">
                <a:solidFill>
                  <a:srgbClr val="000066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6" name="AutoShape 29"/>
            <p:cNvSpPr>
              <a:spLocks noChangeArrowheads="1"/>
            </p:cNvSpPr>
            <p:nvPr/>
          </p:nvSpPr>
          <p:spPr bwMode="auto">
            <a:xfrm rot="-7661625">
              <a:off x="4292317" y="2164650"/>
              <a:ext cx="130536" cy="777391"/>
            </a:xfrm>
            <a:prstGeom prst="flowChartMerge">
              <a:avLst/>
            </a:pr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rtl="1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en-US" sz="1575" b="1">
                <a:solidFill>
                  <a:srgbClr val="000066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7" name="Text Box 30"/>
            <p:cNvSpPr txBox="1">
              <a:spLocks noChangeArrowheads="1"/>
            </p:cNvSpPr>
            <p:nvPr/>
          </p:nvSpPr>
          <p:spPr bwMode="auto">
            <a:xfrm>
              <a:off x="2365374" y="3829050"/>
              <a:ext cx="216079" cy="383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575" b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8" name="Oval 31"/>
            <p:cNvSpPr>
              <a:spLocks noChangeArrowheads="1"/>
            </p:cNvSpPr>
            <p:nvPr/>
          </p:nvSpPr>
          <p:spPr bwMode="auto">
            <a:xfrm>
              <a:off x="1988383" y="3618971"/>
              <a:ext cx="1565516" cy="733304"/>
            </a:xfrm>
            <a:prstGeom prst="ellipse">
              <a:avLst/>
            </a:prstGeom>
            <a:solidFill>
              <a:srgbClr val="FFFF66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th-TH" altLang="zh-CN" sz="900" b="1" dirty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กิจกรรมทางกายไม่เพียงพอ </a:t>
              </a:r>
              <a:r>
                <a:rPr lang="th-TH" altLang="zh-CN" sz="900" b="1" dirty="0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(</a:t>
              </a:r>
              <a:r>
                <a:rPr lang="en-US" altLang="zh-CN" sz="900" b="1" dirty="0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75.93%)</a:t>
              </a:r>
            </a:p>
          </p:txBody>
        </p:sp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236619" y="4407261"/>
              <a:ext cx="1270550" cy="502307"/>
            </a:xfrm>
            <a:prstGeom prst="ellipse">
              <a:avLst/>
            </a:prstGeom>
            <a:solidFill>
              <a:srgbClr val="FFFF66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th-TH" altLang="zh-CN" sz="9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th-TH" altLang="zh-CN" sz="900" b="1" dirty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การดื่ม</a:t>
              </a:r>
              <a:r>
                <a:rPr lang="th-TH" altLang="zh-CN" sz="900" b="1" dirty="0">
                  <a:latin typeface="Tahoma" panose="020B0604030504040204" pitchFamily="34" charset="0"/>
                  <a:cs typeface="Tahoma" panose="020B0604030504040204" pitchFamily="34" charset="0"/>
                </a:rPr>
                <a:t>สุรา </a:t>
              </a:r>
              <a:r>
                <a:rPr lang="th-TH" altLang="zh-CN" sz="900" b="1" dirty="0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(</a:t>
              </a:r>
              <a:r>
                <a:rPr lang="en-US" altLang="zh-CN" sz="900" b="1" dirty="0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41.83%)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en-US" altLang="zh-CN" sz="9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4641918" y="3703237"/>
              <a:ext cx="1472810" cy="690519"/>
            </a:xfrm>
            <a:prstGeom prst="ellipse">
              <a:avLst/>
            </a:prstGeom>
            <a:solidFill>
              <a:srgbClr val="FFFF66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th-TH" altLang="zh-CN" sz="9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th-TH" altLang="zh-CN" sz="900" b="1" dirty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พฤติกรรมบริโภค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th-TH" altLang="zh-CN" sz="900" b="1" dirty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อาหารไม่เหมาะสม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en-US" altLang="zh-CN" sz="9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zh-CN" sz="9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" name="Oval 34"/>
            <p:cNvSpPr>
              <a:spLocks noChangeArrowheads="1"/>
            </p:cNvSpPr>
            <p:nvPr/>
          </p:nvSpPr>
          <p:spPr bwMode="auto">
            <a:xfrm>
              <a:off x="3536127" y="4267407"/>
              <a:ext cx="1272056" cy="490480"/>
            </a:xfrm>
            <a:prstGeom prst="ellipse">
              <a:avLst/>
            </a:prstGeom>
            <a:solidFill>
              <a:srgbClr val="FFFF66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sz="900" b="1" dirty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th-TH" altLang="zh-CN" sz="9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th-TH" altLang="zh-CN" sz="900" b="1" dirty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การสูบ</a:t>
              </a:r>
              <a:r>
                <a:rPr lang="th-TH" altLang="zh-CN" sz="900" b="1" dirty="0">
                  <a:latin typeface="Tahoma" panose="020B0604030504040204" pitchFamily="34" charset="0"/>
                  <a:cs typeface="Tahoma" panose="020B0604030504040204" pitchFamily="34" charset="0"/>
                </a:rPr>
                <a:t>บุหรี่ </a:t>
              </a:r>
              <a:r>
                <a:rPr lang="th-TH" altLang="zh-CN" sz="900" b="1" dirty="0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(</a:t>
              </a:r>
              <a:r>
                <a:rPr lang="en-US" altLang="zh-CN" sz="900" b="1" dirty="0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8.85%)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zh-CN" sz="9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3842359" y="74397"/>
            <a:ext cx="5245274" cy="5078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13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ปัจจัยเสี่ยงทางพฤติกรรม</a:t>
            </a:r>
            <a:r>
              <a:rPr lang="en-US" sz="13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th-TH" sz="13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การเปลี่ยนแปลงทางสรีรวิทยาต่อกลุ่มโรค </a:t>
            </a:r>
            <a:r>
              <a:rPr lang="en-US" sz="13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NCDs</a:t>
            </a:r>
            <a:endParaRPr lang="th-TH" sz="135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Oval 32"/>
          <p:cNvSpPr>
            <a:spLocks noChangeArrowheads="1"/>
          </p:cNvSpPr>
          <p:nvPr/>
        </p:nvSpPr>
        <p:spPr bwMode="auto">
          <a:xfrm>
            <a:off x="4642340" y="3865380"/>
            <a:ext cx="937672" cy="383098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altLang="zh-CN" sz="1125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สังคมเมือง</a:t>
            </a:r>
            <a:endParaRPr lang="en-US" altLang="zh-CN" sz="1125" b="1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Oval 32"/>
          <p:cNvSpPr>
            <a:spLocks noChangeArrowheads="1"/>
          </p:cNvSpPr>
          <p:nvPr/>
        </p:nvSpPr>
        <p:spPr bwMode="auto">
          <a:xfrm>
            <a:off x="6839484" y="3852313"/>
            <a:ext cx="937672" cy="37010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altLang="zh-CN" sz="1125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การตลาด</a:t>
            </a:r>
            <a:endParaRPr lang="en-US" altLang="zh-CN" sz="1125" b="1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Oval 32"/>
          <p:cNvSpPr>
            <a:spLocks noChangeArrowheads="1"/>
          </p:cNvSpPr>
          <p:nvPr/>
        </p:nvSpPr>
        <p:spPr bwMode="auto">
          <a:xfrm>
            <a:off x="5751870" y="3842986"/>
            <a:ext cx="937672" cy="388823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altLang="zh-CN" sz="1125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ปัจจัยทางสังคม</a:t>
            </a:r>
            <a:endParaRPr lang="en-US" altLang="zh-CN" sz="1125" b="1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Oval 32"/>
          <p:cNvSpPr>
            <a:spLocks noChangeArrowheads="1"/>
          </p:cNvSpPr>
          <p:nvPr/>
        </p:nvSpPr>
        <p:spPr bwMode="auto">
          <a:xfrm>
            <a:off x="7893812" y="3816712"/>
            <a:ext cx="1171604" cy="44787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altLang="zh-CN" sz="9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สาเหตุการเปลี่ยนแปลง</a:t>
            </a:r>
            <a:endParaRPr lang="en-US" altLang="zh-CN" sz="900" b="1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Right Arrow 66"/>
          <p:cNvSpPr/>
          <p:nvPr/>
        </p:nvSpPr>
        <p:spPr>
          <a:xfrm rot="16200000">
            <a:off x="5017448" y="3708759"/>
            <a:ext cx="172478" cy="97934"/>
          </a:xfrm>
          <a:prstGeom prst="rightArrow">
            <a:avLst/>
          </a:prstGeom>
          <a:solidFill>
            <a:srgbClr val="E98017"/>
          </a:solidFill>
          <a:ln>
            <a:solidFill>
              <a:srgbClr val="E980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68" name="Right Arrow 67"/>
          <p:cNvSpPr/>
          <p:nvPr/>
        </p:nvSpPr>
        <p:spPr>
          <a:xfrm rot="16200000">
            <a:off x="7221306" y="3704843"/>
            <a:ext cx="163852" cy="97138"/>
          </a:xfrm>
          <a:prstGeom prst="rightArrow">
            <a:avLst/>
          </a:prstGeom>
          <a:solidFill>
            <a:srgbClr val="E98017"/>
          </a:solidFill>
          <a:ln>
            <a:solidFill>
              <a:srgbClr val="E980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69" name="Right Arrow 68"/>
          <p:cNvSpPr/>
          <p:nvPr/>
        </p:nvSpPr>
        <p:spPr>
          <a:xfrm rot="16200000">
            <a:off x="6097290" y="3699365"/>
            <a:ext cx="155747" cy="84169"/>
          </a:xfrm>
          <a:prstGeom prst="rightArrow">
            <a:avLst/>
          </a:prstGeom>
          <a:solidFill>
            <a:srgbClr val="E98017"/>
          </a:solidFill>
          <a:ln>
            <a:solidFill>
              <a:srgbClr val="E980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70" name="Right Arrow 69"/>
          <p:cNvSpPr/>
          <p:nvPr/>
        </p:nvSpPr>
        <p:spPr>
          <a:xfrm rot="16200000">
            <a:off x="8204208" y="3499655"/>
            <a:ext cx="526406" cy="83249"/>
          </a:xfrm>
          <a:prstGeom prst="rightArrow">
            <a:avLst/>
          </a:prstGeom>
          <a:solidFill>
            <a:srgbClr val="E98017"/>
          </a:solidFill>
          <a:ln>
            <a:solidFill>
              <a:srgbClr val="E980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71" name="Oval 8"/>
          <p:cNvSpPr>
            <a:spLocks noChangeArrowheads="1"/>
          </p:cNvSpPr>
          <p:nvPr/>
        </p:nvSpPr>
        <p:spPr bwMode="auto">
          <a:xfrm>
            <a:off x="7954729" y="1802032"/>
            <a:ext cx="1120011" cy="485471"/>
          </a:xfrm>
          <a:prstGeom prst="ellipse">
            <a:avLst/>
          </a:prstGeom>
          <a:solidFill>
            <a:srgbClr val="3FCDFF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th-TH" altLang="zh-CN" sz="9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ปัจจัยเสี่ยงทางคลินิก</a:t>
            </a:r>
            <a:endParaRPr lang="en-US" altLang="zh-CN" sz="900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2" name="Right Arrow 71"/>
          <p:cNvSpPr/>
          <p:nvPr/>
        </p:nvSpPr>
        <p:spPr>
          <a:xfrm rot="16200000">
            <a:off x="8138037" y="1368562"/>
            <a:ext cx="739595" cy="105011"/>
          </a:xfrm>
          <a:prstGeom prst="rightArrow">
            <a:avLst/>
          </a:prstGeom>
          <a:solidFill>
            <a:srgbClr val="E98017"/>
          </a:solidFill>
          <a:ln>
            <a:solidFill>
              <a:srgbClr val="E980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73" name="Oval 20"/>
          <p:cNvSpPr>
            <a:spLocks noChangeArrowheads="1"/>
          </p:cNvSpPr>
          <p:nvPr/>
        </p:nvSpPr>
        <p:spPr bwMode="auto">
          <a:xfrm>
            <a:off x="7970289" y="497911"/>
            <a:ext cx="1109130" cy="547019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altLang="zh-CN" sz="1050" b="1" dirty="0">
                <a:latin typeface="Tahoma" panose="020B0604030504040204" pitchFamily="34" charset="0"/>
                <a:cs typeface="Tahoma" panose="020B0604030504040204" pitchFamily="34" charset="0"/>
              </a:rPr>
              <a:t>กลุ่มโรค </a:t>
            </a:r>
            <a:r>
              <a:rPr lang="en-US" altLang="zh-CN" sz="1050" b="1" dirty="0">
                <a:latin typeface="Tahoma" panose="020B0604030504040204" pitchFamily="34" charset="0"/>
                <a:cs typeface="Tahoma" panose="020B0604030504040204" pitchFamily="34" charset="0"/>
              </a:rPr>
              <a:t>NCDs</a:t>
            </a:r>
          </a:p>
        </p:txBody>
      </p:sp>
      <p:sp>
        <p:nvSpPr>
          <p:cNvPr id="74" name="Oval 33"/>
          <p:cNvSpPr>
            <a:spLocks noChangeArrowheads="1"/>
          </p:cNvSpPr>
          <p:nvPr/>
        </p:nvSpPr>
        <p:spPr bwMode="auto">
          <a:xfrm>
            <a:off x="7905428" y="2685694"/>
            <a:ext cx="1169383" cy="561239"/>
          </a:xfrm>
          <a:prstGeom prst="ellipse">
            <a:avLst/>
          </a:prstGeom>
          <a:solidFill>
            <a:srgbClr val="FFFF6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th-TH" altLang="zh-CN" sz="9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ปัจจัยทางพฤติกรรม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th-TH" altLang="zh-CN" sz="9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และสิ่งแวดล้อม</a:t>
            </a:r>
            <a:endParaRPr lang="en-US" altLang="zh-CN" sz="900" b="1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Right Arrow 74"/>
          <p:cNvSpPr/>
          <p:nvPr/>
        </p:nvSpPr>
        <p:spPr>
          <a:xfrm rot="16200000">
            <a:off x="8300065" y="2455122"/>
            <a:ext cx="367046" cy="94096"/>
          </a:xfrm>
          <a:prstGeom prst="rightArrow">
            <a:avLst/>
          </a:prstGeom>
          <a:solidFill>
            <a:srgbClr val="E98017"/>
          </a:solidFill>
          <a:ln>
            <a:solidFill>
              <a:srgbClr val="E980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79" name="TextBox 17"/>
          <p:cNvSpPr txBox="1"/>
          <p:nvPr/>
        </p:nvSpPr>
        <p:spPr>
          <a:xfrm>
            <a:off x="4800824" y="4574806"/>
            <a:ext cx="3757926" cy="5591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50"/>
              </a:spcBef>
              <a:spcAft>
                <a:spcPts val="150"/>
              </a:spcAft>
              <a:defRPr/>
            </a:pPr>
            <a:r>
              <a:rPr lang="th-TH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อ้วนลงพุงเป็นอันดับที่</a:t>
            </a:r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11</a:t>
            </a:r>
            <a:r>
              <a:rPr lang="th-TH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ของประเทศ</a:t>
            </a:r>
            <a:endParaRPr lang="en-US" sz="13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Bef>
                <a:spcPts val="150"/>
              </a:spcBef>
              <a:spcAft>
                <a:spcPts val="150"/>
              </a:spcAft>
              <a:defRPr/>
            </a:pPr>
            <a:r>
              <a:rPr lang="th-TH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รอบเอว</a:t>
            </a:r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ปกติต่ำสุด </a:t>
            </a:r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th-TH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45-59</a:t>
            </a:r>
            <a:r>
              <a:rPr lang="th-TH" sz="135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ปี (</a:t>
            </a:r>
            <a:r>
              <a:rPr lang="en-US" sz="135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Pre-Aging</a:t>
            </a:r>
            <a:r>
              <a:rPr lang="th-TH" sz="135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6465250" y="4294185"/>
            <a:ext cx="2638616" cy="230832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ที่มาข้อมูล </a:t>
            </a:r>
            <a:r>
              <a:rPr lang="en-US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App.H4U </a:t>
            </a:r>
            <a:r>
              <a:rPr lang="th-TH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เขตสุขภาพที่ </a:t>
            </a:r>
            <a:r>
              <a:rPr lang="en-US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lang="th-TH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ปี </a:t>
            </a:r>
            <a:r>
              <a:rPr lang="en-US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62</a:t>
            </a:r>
            <a:endParaRPr lang="th-TH"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TextBox 17"/>
          <p:cNvSpPr txBox="1"/>
          <p:nvPr/>
        </p:nvSpPr>
        <p:spPr>
          <a:xfrm>
            <a:off x="6698038" y="3109578"/>
            <a:ext cx="13409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th-TH" sz="105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กินผัก </a:t>
            </a:r>
            <a:r>
              <a:rPr lang="en-US" sz="105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59.96% </a:t>
            </a:r>
            <a:endParaRPr lang="th-TH" sz="105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4313" indent="-214313">
              <a:buFontTx/>
              <a:buChar char="-"/>
            </a:pPr>
            <a:r>
              <a:rPr lang="th-TH" sz="105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กินเค็ม </a:t>
            </a:r>
            <a:r>
              <a:rPr lang="en-US" sz="105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74.10% </a:t>
            </a:r>
            <a:endParaRPr lang="th-TH" sz="105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4313" indent="-214313">
              <a:buFontTx/>
              <a:buChar char="-"/>
            </a:pPr>
            <a:r>
              <a:rPr lang="th-TH" sz="105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กินหวาน </a:t>
            </a:r>
            <a:r>
              <a:rPr lang="en-US" sz="105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83.56%</a:t>
            </a:r>
            <a:endParaRPr lang="th-TH" sz="105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6" name="Picture 12" descr="à¸à¸¥à¸à¸²à¸£à¸à¹à¸à¸«à¸²à¸£à¸¹à¸à¸ à¸²à¸à¸ªà¸³à¸«à¸£à¸±à¸ à¸£à¸¹à¸à¸à¸²à¸£à¹à¸à¸¹à¸à¹à¸£à¸à¹à¸à¸²à¸«à¸§à¸²à¸ à¸à¸§à¸²à¸¡à¸à¸±à¸ à¸«à¸±à¸§à¹à¸ à¸ªà¸¡à¸­à¸">
            <a:extLst>
              <a:ext uri="{FF2B5EF4-FFF2-40B4-BE49-F238E27FC236}">
                <a16:creationId xmlns="" xmlns:a16="http://schemas.microsoft.com/office/drawing/2014/main" id="{E423E298-9DCF-4E78-9BFA-4CC208DA4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043" y="1875838"/>
            <a:ext cx="897477" cy="82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23" y="2805014"/>
            <a:ext cx="4297569" cy="225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5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26286" y="3615771"/>
            <a:ext cx="5345482" cy="1390124"/>
          </a:xfrm>
          <a:prstGeom prst="rect">
            <a:avLst/>
          </a:prstGeom>
          <a:ln w="1905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57175" indent="-257175">
              <a:spcBef>
                <a:spcPts val="200"/>
              </a:spcBef>
              <a:spcAft>
                <a:spcPts val="200"/>
              </a:spcAft>
              <a:buAutoNum type="arabicPeriod"/>
              <a:defRPr/>
            </a:pPr>
            <a:r>
              <a:rPr lang="th-TH" sz="13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คัดกรองคุณภาพ วิเคราะห์ความเสี่ยงตามกลุ่มวัย</a:t>
            </a:r>
            <a:r>
              <a:rPr lang="en-US" sz="13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th-TH" sz="13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ปัจจัยเสี่ยงรายบุคคล (</a:t>
            </a:r>
            <a:r>
              <a:rPr lang="en-US" sz="13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DM: </a:t>
            </a:r>
            <a:r>
              <a:rPr lang="th-TH" sz="13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จากกลุ่มเสี่ยง</a:t>
            </a:r>
            <a:r>
              <a:rPr lang="en-US" sz="13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th-TH" sz="13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ไม่ได้มาจากกลุ่มเสี่ยง) </a:t>
            </a:r>
            <a:r>
              <a:rPr lang="en-US" sz="135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BMI </a:t>
            </a:r>
            <a:r>
              <a:rPr lang="th-TH" sz="135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เกินในกลุ่มป่วย</a:t>
            </a:r>
            <a:r>
              <a:rPr lang="th-TH" sz="13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จัดการให้ตรงประเด็น</a:t>
            </a:r>
            <a:r>
              <a:rPr lang="en-US" sz="135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135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Self Awareness/</a:t>
            </a:r>
            <a:r>
              <a:rPr lang="th-TH" sz="135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นคร</a:t>
            </a:r>
            <a:r>
              <a:rPr lang="en-US" sz="135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 </a:t>
            </a:r>
            <a:r>
              <a:rPr lang="th-TH" sz="135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</a:t>
            </a:r>
            <a:r>
              <a:rPr lang="en-US" sz="135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th-TH" sz="135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เน้น</a:t>
            </a:r>
            <a:r>
              <a:rPr lang="en-US" sz="135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Pre-Aging</a:t>
            </a:r>
          </a:p>
          <a:p>
            <a:pPr marL="257175" indent="-257175">
              <a:spcBef>
                <a:spcPts val="200"/>
              </a:spcBef>
              <a:spcAft>
                <a:spcPts val="200"/>
              </a:spcAft>
              <a:buAutoNum type="arabicPeriod" startAt="2"/>
              <a:defRPr/>
            </a:pPr>
            <a:r>
              <a:rPr lang="th-TH" sz="135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บูรณา</a:t>
            </a:r>
            <a:r>
              <a:rPr lang="th-TH" sz="135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 </a:t>
            </a:r>
            <a:r>
              <a:rPr lang="en-US" sz="135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Healthy Food+</a:t>
            </a:r>
            <a:r>
              <a:rPr lang="th-TH" sz="13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มาตรการทางกฎหมาย ในทุกกลุ่มวัย </a:t>
            </a:r>
            <a:r>
              <a:rPr lang="en-US" sz="13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Setting </a:t>
            </a:r>
            <a:r>
              <a:rPr lang="th-TH" sz="13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บ้าน</a:t>
            </a:r>
            <a:r>
              <a:rPr lang="en-US" sz="13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th-TH" sz="13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วัด</a:t>
            </a:r>
            <a:r>
              <a:rPr lang="en-US" sz="13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th-TH" sz="135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รร</a:t>
            </a:r>
            <a:r>
              <a:rPr lang="en-US" sz="13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./</a:t>
            </a:r>
            <a:r>
              <a:rPr lang="th-TH" sz="13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ร้านค้า ร้านอาหาร</a:t>
            </a:r>
            <a:r>
              <a:rPr lang="en-US" sz="13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th-TH" sz="13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สถานประกอบการ              </a:t>
            </a:r>
            <a:r>
              <a:rPr lang="th-TH" sz="135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เน้นพื้นที่อ้วนลงพุง</a:t>
            </a:r>
            <a:r>
              <a:rPr lang="en-US" sz="13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th-TH" sz="13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135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เลย อุดรธานี สกลนคร</a:t>
            </a:r>
            <a:r>
              <a:rPr lang="en-US" sz="135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  <a:r>
              <a:rPr lang="en-US" sz="135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35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Chronic care model</a:t>
            </a:r>
            <a:endParaRPr lang="th-TH" sz="1350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ชื่อเรื่อง 1">
            <a:extLst>
              <a:ext uri="{FF2B5EF4-FFF2-40B4-BE49-F238E27FC236}">
                <a16:creationId xmlns="" xmlns:a16="http://schemas.microsoft.com/office/drawing/2014/main" id="{F4FEB0E0-994E-4328-8C9F-1A2EB848120D}"/>
              </a:ext>
            </a:extLst>
          </p:cNvPr>
          <p:cNvSpPr txBox="1">
            <a:spLocks/>
          </p:cNvSpPr>
          <p:nvPr/>
        </p:nvSpPr>
        <p:spPr>
          <a:xfrm>
            <a:off x="5191903" y="3200802"/>
            <a:ext cx="2214246" cy="3034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6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28923" tIns="14462" rIns="28923" bIns="144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ข้อเสนอแนะ/โอกาสพัฒนา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7891" y="3620338"/>
            <a:ext cx="3269293" cy="1346522"/>
          </a:xfrm>
          <a:prstGeom prst="rect">
            <a:avLst/>
          </a:prstGeom>
          <a:ln w="19050"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57175" indent="-257175">
              <a:buAutoNum type="arabicPeriod"/>
              <a:defRPr/>
            </a:pPr>
            <a:r>
              <a:rPr lang="th-TH" sz="127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มาตรการส่วนใหญ่ เน้นกิจกรรมทางกาย</a:t>
            </a:r>
            <a:r>
              <a:rPr lang="en-US" sz="127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lang="th-TH" sz="127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เช่น </a:t>
            </a:r>
            <a:r>
              <a:rPr lang="en-US" sz="127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Self-Care</a:t>
            </a:r>
            <a:r>
              <a:rPr lang="en-US" altLang="th-TH" sz="127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th-TH" altLang="th-TH" sz="127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1275" dirty="0">
                <a:latin typeface="Tahoma" pitchFamily="34" charset="0"/>
                <a:ea typeface="Tahoma" pitchFamily="34" charset="0"/>
                <a:cs typeface="Tahoma" pitchFamily="34" charset="0"/>
              </a:rPr>
              <a:t>เลยขยับเท่ากับแสน</a:t>
            </a:r>
            <a:r>
              <a:rPr lang="en-US" sz="1275" dirty="0"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  <a:r>
              <a:rPr lang="th-TH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ผู้ว่าชวนเดิน หมอชวนวิ่ง </a:t>
            </a:r>
          </a:p>
          <a:p>
            <a:pPr>
              <a:spcBef>
                <a:spcPts val="150"/>
              </a:spcBef>
              <a:spcAft>
                <a:spcPts val="150"/>
              </a:spcAft>
              <a:defRPr/>
            </a:pPr>
            <a:r>
              <a:rPr lang="en-US" sz="127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 </a:t>
            </a:r>
            <a:r>
              <a:rPr lang="th-TH" sz="127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ยังไม่พบโปรแกรมจัดการด้านอาหารในชุมชน</a:t>
            </a:r>
          </a:p>
          <a:p>
            <a:pPr>
              <a:spcBef>
                <a:spcPts val="150"/>
              </a:spcBef>
              <a:spcAft>
                <a:spcPts val="150"/>
              </a:spcAft>
              <a:defRPr/>
            </a:pPr>
            <a:r>
              <a:rPr lang="th-TH" sz="127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และครอบครัว </a:t>
            </a:r>
          </a:p>
        </p:txBody>
      </p:sp>
      <p:sp>
        <p:nvSpPr>
          <p:cNvPr id="7" name="AutoShape 2" descr="à¸à¸¥à¸à¸²à¸£à¸à¹à¸à¸«à¸²à¸£à¸¹à¸à¸ à¸²à¸à¸ªà¸³à¸«à¸£à¸±à¸ à¹à¸¥à¹à¸à¹ à¸à¸²à¸ NCD"/>
          <p:cNvSpPr>
            <a:spLocks noChangeAspect="1" noChangeArrowheads="1"/>
          </p:cNvSpPr>
          <p:nvPr/>
        </p:nvSpPr>
        <p:spPr bwMode="auto">
          <a:xfrm>
            <a:off x="2107406" y="523280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th-TH" sz="1575"/>
          </a:p>
        </p:txBody>
      </p:sp>
      <p:sp>
        <p:nvSpPr>
          <p:cNvPr id="8" name="AutoShape 4" descr="à¸à¸¥à¸à¸²à¸£à¸à¹à¸à¸«à¸²à¸£à¸¹à¸à¸ à¸²à¸à¸ªà¸³à¸«à¸£à¸±à¸ à¹à¸¥à¹à¸à¹ à¸à¸²à¸ NCD"/>
          <p:cNvSpPr>
            <a:spLocks noChangeAspect="1" noChangeArrowheads="1"/>
          </p:cNvSpPr>
          <p:nvPr/>
        </p:nvSpPr>
        <p:spPr bwMode="auto">
          <a:xfrm>
            <a:off x="2193131" y="472186"/>
            <a:ext cx="1071647" cy="107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th-TH" sz="1575"/>
          </a:p>
        </p:txBody>
      </p:sp>
      <p:graphicFrame>
        <p:nvGraphicFramePr>
          <p:cNvPr id="10" name="ตาราง 9"/>
          <p:cNvGraphicFramePr>
            <a:graphicFrameLocks noGrp="1"/>
          </p:cNvGraphicFramePr>
          <p:nvPr/>
        </p:nvGraphicFramePr>
        <p:xfrm>
          <a:off x="469906" y="104953"/>
          <a:ext cx="8313972" cy="305347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066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5933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738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8222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9813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9371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251460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>
                          <a:solidFill>
                            <a:schemeClr val="tx1"/>
                          </a:solidFill>
                          <a:effectLst>
                            <a:glow rad="139700">
                              <a:schemeClr val="bg1"/>
                            </a:glo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ผลการดำเนินงาน</a:t>
                      </a:r>
                    </a:p>
                  </a:txBody>
                  <a:tcPr marL="68580" marR="68580" marT="34290" marB="34290" anchor="ctr"/>
                </a:tc>
                <a:tc rowSpan="2">
                  <a:txBody>
                    <a:bodyPr/>
                    <a:lstStyle/>
                    <a:p>
                      <a:pPr algn="ctr"/>
                      <a:endParaRPr lang="th-TH" sz="12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 gridSpan="4">
                  <a:txBody>
                    <a:bodyPr/>
                    <a:lstStyle/>
                    <a:p>
                      <a:pPr algn="ctr"/>
                      <a:endParaRPr lang="th-TH" sz="12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algn="ctr"/>
                      <a:endParaRPr lang="th-TH" sz="16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sz="16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sz="16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1460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000" b="1" dirty="0">
                        <a:solidFill>
                          <a:schemeClr val="tx1"/>
                        </a:solidFill>
                        <a:effectLst>
                          <a:glow rad="139700">
                            <a:schemeClr val="bg1"/>
                          </a:glo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th-TH" sz="16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ปี</a:t>
                      </a:r>
                      <a:r>
                        <a:rPr lang="th-TH" sz="1200" b="1" baseline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b="1" baseline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</a:t>
                      </a:r>
                      <a:endParaRPr lang="th-TH" sz="12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ปี</a:t>
                      </a:r>
                      <a:r>
                        <a:rPr lang="th-TH" sz="1200" b="1" baseline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b="1" baseline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61</a:t>
                      </a:r>
                      <a:endParaRPr lang="th-TH" sz="12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ปี</a:t>
                      </a:r>
                      <a:r>
                        <a:rPr lang="th-TH" sz="1200" b="1" baseline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b="1" baseline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62 </a:t>
                      </a:r>
                      <a:r>
                        <a:rPr lang="th-TH" sz="1200" b="1" baseline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</a:t>
                      </a:r>
                      <a:r>
                        <a:rPr lang="en-US" sz="1200" b="1" baseline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 </a:t>
                      </a:r>
                      <a:r>
                        <a:rPr lang="th-TH" sz="1200" b="1" baseline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ส</a:t>
                      </a:r>
                      <a:r>
                        <a:rPr lang="en-US" sz="1200" b="1" baseline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r>
                        <a:rPr lang="th-TH" sz="1200" b="1" baseline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ค</a:t>
                      </a:r>
                      <a:r>
                        <a:rPr lang="en-US" sz="1200" b="1" baseline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.62</a:t>
                      </a:r>
                      <a:r>
                        <a:rPr lang="th-TH" sz="1200" b="1" baseline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th-TH" sz="12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ประเทศ</a:t>
                      </a:r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9763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BMI </a:t>
                      </a:r>
                      <a:r>
                        <a:rPr lang="th-TH" sz="12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ปกติ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≥ </a:t>
                      </a:r>
                      <a:r>
                        <a:rPr lang="en-US" sz="12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56</a:t>
                      </a:r>
                      <a:endParaRPr lang="th-TH" sz="12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0" i="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50.78</a:t>
                      </a:r>
                      <a:endParaRPr lang="th-TH" sz="1200" b="0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0" i="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52.26</a:t>
                      </a:r>
                      <a:endParaRPr lang="th-TH" sz="1200" b="0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0" i="0" kern="1200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52.17</a:t>
                      </a:r>
                      <a:endParaRPr lang="th-TH" sz="1200" b="0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48.3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th-TH" sz="12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2251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New DM </a:t>
                      </a:r>
                      <a:r>
                        <a:rPr lang="th-TH" sz="12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จากกลุ่ม </a:t>
                      </a:r>
                      <a:r>
                        <a:rPr lang="en-US" sz="12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Pre-DM </a:t>
                      </a:r>
                      <a:endParaRPr lang="th-TH" sz="12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≤2.05</a:t>
                      </a:r>
                      <a:endParaRPr lang="th-TH" sz="12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0" i="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1.96</a:t>
                      </a:r>
                      <a:endParaRPr lang="th-TH" sz="1200" b="0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0" i="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1.72</a:t>
                      </a:r>
                      <a:endParaRPr lang="th-TH" sz="1200" b="0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1.81</a:t>
                      </a:r>
                      <a:endParaRPr lang="th-TH" sz="12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1.75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2251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New DM </a:t>
                      </a:r>
                      <a:r>
                        <a:rPr lang="th-TH" sz="12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ที่ไม่ได้มาจากกลุ่ม </a:t>
                      </a:r>
                      <a:r>
                        <a:rPr lang="en-US" sz="12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Pre-DM </a:t>
                      </a:r>
                      <a:endParaRPr lang="th-TH" sz="12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th-TH" sz="12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89.24</a:t>
                      </a:r>
                      <a:endParaRPr lang="th-TH" sz="12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88.11</a:t>
                      </a:r>
                      <a:endParaRPr lang="th-TH" sz="12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87.68</a:t>
                      </a:r>
                      <a:endParaRPr lang="th-TH" sz="1200" b="0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89.04</a:t>
                      </a:r>
                      <a:endParaRPr lang="th-TH" sz="12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2941">
                <a:tc>
                  <a:txBody>
                    <a:bodyPr/>
                    <a:lstStyle/>
                    <a:p>
                      <a:r>
                        <a:rPr lang="th-TH" sz="12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กลุ่มสงสัยป่วย</a:t>
                      </a:r>
                      <a:r>
                        <a:rPr lang="en-US" sz="12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HT </a:t>
                      </a:r>
                      <a:r>
                        <a:rPr lang="th-TH" sz="12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ได้รับ</a:t>
                      </a:r>
                      <a:r>
                        <a:rPr lang="th-TH" sz="1200" b="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b="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HBPM</a:t>
                      </a:r>
                      <a:endParaRPr lang="th-TH" sz="12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≥</a:t>
                      </a:r>
                      <a:r>
                        <a:rPr lang="en-US" sz="12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30</a:t>
                      </a:r>
                      <a:endParaRPr lang="th-TH" sz="12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lang="th-TH" sz="12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32.69</a:t>
                      </a:r>
                      <a:endParaRPr lang="th-TH" sz="12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54.35</a:t>
                      </a:r>
                      <a:endParaRPr lang="th-TH" sz="12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47.89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2251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DM Control </a:t>
                      </a:r>
                      <a:endParaRPr lang="th-TH" sz="12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≥</a:t>
                      </a:r>
                      <a:r>
                        <a:rPr lang="en-US" sz="12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</a:t>
                      </a:r>
                      <a:endParaRPr lang="th-TH" sz="12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0" i="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17.69</a:t>
                      </a:r>
                      <a:endParaRPr lang="th-TH" sz="1200" b="0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19.15</a:t>
                      </a:r>
                      <a:endParaRPr lang="th-TH" sz="12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21.00</a:t>
                      </a:r>
                      <a:endParaRPr lang="th-TH" sz="1200" b="0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27.01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62251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HT Control BP </a:t>
                      </a:r>
                      <a:endParaRPr lang="th-TH" sz="12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≥</a:t>
                      </a:r>
                      <a:r>
                        <a:rPr lang="en-US" sz="12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</a:t>
                      </a:r>
                      <a:endParaRPr lang="th-TH" sz="12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0" i="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45.4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th-TH" sz="12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0" i="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49.11</a:t>
                      </a:r>
                      <a:endParaRPr lang="th-TH" sz="12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49.28</a:t>
                      </a:r>
                      <a:endParaRPr lang="th-TH" sz="1200" b="0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43.27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62251">
                <a:tc>
                  <a:txBody>
                    <a:bodyPr/>
                    <a:lstStyle/>
                    <a:p>
                      <a:r>
                        <a:rPr lang="th-TH" sz="12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อัตราป่วยรายใหม่ </a:t>
                      </a:r>
                      <a:r>
                        <a:rPr lang="en-US" sz="12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DM</a:t>
                      </a:r>
                      <a:r>
                        <a:rPr lang="en-US" sz="1200" b="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 </a:t>
                      </a:r>
                      <a:r>
                        <a:rPr lang="th-TH" sz="1200" b="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ปชก</a:t>
                      </a:r>
                      <a:r>
                        <a:rPr lang="en-US" sz="1200" b="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r>
                        <a:rPr lang="th-TH" sz="1200" b="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แสนคน</a:t>
                      </a:r>
                      <a:endParaRPr lang="th-TH" sz="12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th-TH" sz="12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0" i="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530.4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th-TH" sz="12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0" i="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511.33</a:t>
                      </a:r>
                      <a:endParaRPr lang="th-TH" sz="12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0" i="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455.54</a:t>
                      </a:r>
                      <a:endParaRPr lang="th-TH" sz="12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438.8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th-TH" sz="12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622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อัตราป่วยรายใหม่ </a:t>
                      </a:r>
                      <a:r>
                        <a:rPr lang="en-US" sz="12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HT</a:t>
                      </a:r>
                      <a:r>
                        <a:rPr lang="en-US" sz="1200" b="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 </a:t>
                      </a:r>
                      <a:r>
                        <a:rPr lang="th-TH" sz="1200" b="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ปชก</a:t>
                      </a:r>
                      <a:r>
                        <a:rPr lang="en-US" sz="1200" b="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r>
                        <a:rPr lang="th-TH" sz="1200" b="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แสนคน</a:t>
                      </a:r>
                      <a:endParaRPr lang="th-TH" sz="12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th-TH" sz="12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0" i="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1021.18</a:t>
                      </a:r>
                      <a:endParaRPr lang="th-TH" sz="12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0" i="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1004.85</a:t>
                      </a:r>
                      <a:endParaRPr lang="th-TH" sz="12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0" i="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855.6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th-TH" sz="12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982.88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34340">
                <a:tc gridSpan="6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*** 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เลย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: BMI 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ปกติต่ำสุด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46.32%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New DM 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ที่มาจากกลุ่ม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Pre-DM 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สูงสุด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(2.27%)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DM 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อ้วนลงพุงสูงสุด (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72.83%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)/ </a:t>
                      </a:r>
                      <a:r>
                        <a:rPr lang="th-TH" sz="1200" b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เขต</a:t>
                      </a:r>
                      <a:r>
                        <a:rPr lang="th-TH" sz="1200" b="0" baseline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b="0" baseline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(66.14%)/ </a:t>
                      </a:r>
                      <a:r>
                        <a:rPr lang="th-TH" sz="1200" b="0" baseline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ประเทศ</a:t>
                      </a:r>
                      <a:r>
                        <a:rPr lang="en-US" sz="1200" b="0" baseline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(65.00%)</a:t>
                      </a:r>
                      <a:endParaRPr lang="th-TH" sz="1200" b="0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algn="ctr"/>
                      <a:endParaRPr lang="th-TH" sz="16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sz="1600" b="0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sz="1600" b="0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sz="1600" b="0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6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1" name="สี่เหลี่ยมผืนผ้า 10"/>
          <p:cNvSpPr/>
          <p:nvPr/>
        </p:nvSpPr>
        <p:spPr>
          <a:xfrm>
            <a:off x="3784506" y="112882"/>
            <a:ext cx="936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1200" b="1" dirty="0">
                <a:effectLst>
                  <a:glow rad="139700">
                    <a:schemeClr val="bg1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เป้าหมาย (</a:t>
            </a:r>
            <a:r>
              <a:rPr lang="en-US" sz="1200" b="1" dirty="0">
                <a:effectLst>
                  <a:glow rad="139700">
                    <a:schemeClr val="bg1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r>
              <a:rPr lang="th-TH" sz="1200" b="1" dirty="0">
                <a:effectLst>
                  <a:glow rad="139700">
                    <a:schemeClr val="bg1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th-TH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6056714" y="85859"/>
            <a:ext cx="10948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1200" b="1" dirty="0">
                <a:effectLst>
                  <a:glow rad="139700">
                    <a:schemeClr val="bg1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ผลงาน (</a:t>
            </a:r>
            <a:r>
              <a:rPr lang="en-US" sz="1200" b="1" dirty="0">
                <a:effectLst>
                  <a:glow rad="139700">
                    <a:schemeClr val="bg1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r>
              <a:rPr lang="th-TH" sz="1200" b="1" dirty="0">
                <a:effectLst>
                  <a:glow rad="139700">
                    <a:schemeClr val="bg1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th-TH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ชื่อเรื่อง 1">
            <a:extLst>
              <a:ext uri="{FF2B5EF4-FFF2-40B4-BE49-F238E27FC236}">
                <a16:creationId xmlns="" xmlns:a16="http://schemas.microsoft.com/office/drawing/2014/main" id="{F4FEB0E0-994E-4328-8C9F-1A2EB848120D}"/>
              </a:ext>
            </a:extLst>
          </p:cNvPr>
          <p:cNvSpPr txBox="1">
            <a:spLocks/>
          </p:cNvSpPr>
          <p:nvPr/>
        </p:nvSpPr>
        <p:spPr>
          <a:xfrm>
            <a:off x="1189304" y="3239429"/>
            <a:ext cx="918102" cy="28295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B05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28923" tIns="14462" rIns="28923" bIns="144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h-TH" sz="13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ข้อค้นพบ</a:t>
            </a:r>
          </a:p>
        </p:txBody>
      </p:sp>
    </p:spTree>
    <p:extLst>
      <p:ext uri="{BB962C8B-B14F-4D97-AF65-F5344CB8AC3E}">
        <p14:creationId xmlns:p14="http://schemas.microsoft.com/office/powerpoint/2010/main" val="68094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27557" y="27811"/>
            <a:ext cx="5570259" cy="2473421"/>
          </a:xfrm>
          <a:prstGeom prst="rect">
            <a:avLst/>
          </a:prstGeom>
          <a:solidFill>
            <a:srgbClr val="DEF0F6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5" name="Rectangle 4"/>
          <p:cNvSpPr/>
          <p:nvPr/>
        </p:nvSpPr>
        <p:spPr>
          <a:xfrm>
            <a:off x="1153224" y="40096"/>
            <a:ext cx="2115906" cy="1316633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sz="1350">
              <a:ln w="28575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2295" y="159868"/>
            <a:ext cx="235103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900"/>
              </a:spcAft>
            </a:pPr>
            <a:r>
              <a:rPr lang="th-TH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กรอบแนวคิด</a:t>
            </a:r>
          </a:p>
          <a:p>
            <a:pPr algn="ctr"/>
            <a:r>
              <a:rPr lang="th-TH" sz="15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รูปแบบการดูแลผู้ป่วย</a:t>
            </a:r>
          </a:p>
          <a:p>
            <a:pPr algn="ctr"/>
            <a:r>
              <a:rPr lang="th-TH" sz="15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โรคเรื้อรังแบบ</a:t>
            </a:r>
            <a:r>
              <a:rPr lang="th-TH" sz="15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บูรณา</a:t>
            </a:r>
            <a:r>
              <a:rPr lang="th-TH" sz="15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</a:t>
            </a:r>
          </a:p>
          <a:p>
            <a:pPr algn="ctr"/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15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PMQA</a:t>
            </a:r>
            <a:endParaRPr lang="th-TH" sz="15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2712" y="154790"/>
            <a:ext cx="1753822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การเชื่อมโยงชุมชน</a:t>
            </a:r>
          </a:p>
          <a:p>
            <a:pPr algn="ctr"/>
            <a:r>
              <a:rPr lang="en-US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Community linkage</a:t>
            </a:r>
            <a:endParaRPr lang="th-TH" sz="1275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22926" y="154789"/>
            <a:ext cx="1974158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การออกแบบระบบบริการ</a:t>
            </a:r>
          </a:p>
          <a:p>
            <a:pPr algn="ctr"/>
            <a:r>
              <a:rPr lang="en-US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Delivery System Design</a:t>
            </a:r>
            <a:endParaRPr lang="th-TH" sz="1275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83283" y="1344104"/>
            <a:ext cx="2732208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การสนับสนุนการจัดการตนเอง</a:t>
            </a:r>
          </a:p>
          <a:p>
            <a:pPr algn="ctr"/>
            <a:r>
              <a:rPr lang="en-US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Self – Management Support</a:t>
            </a:r>
            <a:endParaRPr lang="th-TH" sz="1275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81032" y="1356728"/>
            <a:ext cx="2592010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ระบบข้อมูลสนับสนุนการตัดสินใจ</a:t>
            </a:r>
          </a:p>
          <a:p>
            <a:pPr algn="ctr"/>
            <a:r>
              <a:rPr lang="en-US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Decision Support</a:t>
            </a:r>
            <a:endParaRPr lang="th-TH" sz="1275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72557" y="2048249"/>
            <a:ext cx="2270615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การจัดระบบข้อมูล </a:t>
            </a:r>
            <a:endParaRPr lang="en-US" sz="1275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Clinical Information System</a:t>
            </a:r>
            <a:endParaRPr lang="th-TH" sz="1275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 rot="16200000">
            <a:off x="2318663" y="3125462"/>
            <a:ext cx="2159078" cy="1664511"/>
          </a:xfrm>
          <a:prstGeom prst="ellipse">
            <a:avLst/>
          </a:prstGeom>
          <a:gradFill flip="none" rotWithShape="1">
            <a:gsLst>
              <a:gs pos="0">
                <a:srgbClr val="9DE7D5">
                  <a:tint val="66000"/>
                  <a:satMod val="160000"/>
                </a:srgbClr>
              </a:gs>
              <a:gs pos="50000">
                <a:srgbClr val="9DE7D5">
                  <a:tint val="44500"/>
                  <a:satMod val="160000"/>
                </a:srgbClr>
              </a:gs>
              <a:gs pos="100000">
                <a:srgbClr val="9DE7D5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4" name="Oval 13"/>
          <p:cNvSpPr/>
          <p:nvPr/>
        </p:nvSpPr>
        <p:spPr>
          <a:xfrm rot="16200000">
            <a:off x="7030845" y="3123793"/>
            <a:ext cx="2159078" cy="1664511"/>
          </a:xfrm>
          <a:prstGeom prst="ellipse">
            <a:avLst/>
          </a:prstGeom>
          <a:gradFill flip="none" rotWithShape="1">
            <a:gsLst>
              <a:gs pos="0">
                <a:srgbClr val="9DE7D5">
                  <a:tint val="66000"/>
                  <a:satMod val="160000"/>
                </a:srgbClr>
              </a:gs>
              <a:gs pos="50000">
                <a:srgbClr val="9DE7D5">
                  <a:tint val="44500"/>
                  <a:satMod val="160000"/>
                </a:srgbClr>
              </a:gs>
              <a:gs pos="100000">
                <a:srgbClr val="9DE7D5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5" name="TextBox 14"/>
          <p:cNvSpPr txBox="1"/>
          <p:nvPr/>
        </p:nvSpPr>
        <p:spPr>
          <a:xfrm>
            <a:off x="2416992" y="3022471"/>
            <a:ext cx="2001964" cy="680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เสริมกลไกจัด สภาพแวดล้อม</a:t>
            </a:r>
          </a:p>
          <a:p>
            <a:pPr algn="ctr"/>
            <a:r>
              <a:rPr lang="th-TH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สนับสนุน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09402" y="3062700"/>
            <a:ext cx="2001964" cy="680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เสริมกลไก</a:t>
            </a:r>
          </a:p>
          <a:p>
            <a:pPr algn="ctr"/>
            <a:r>
              <a:rPr lang="th-TH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จัดทรัพยากร</a:t>
            </a:r>
          </a:p>
          <a:p>
            <a:pPr algn="ctr"/>
            <a:r>
              <a:rPr lang="th-TH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และสภาพแวดล้อมชุมชน</a:t>
            </a:r>
          </a:p>
        </p:txBody>
      </p:sp>
      <p:sp>
        <p:nvSpPr>
          <p:cNvPr id="18" name="Oval 17"/>
          <p:cNvSpPr/>
          <p:nvPr/>
        </p:nvSpPr>
        <p:spPr>
          <a:xfrm>
            <a:off x="2891033" y="3667816"/>
            <a:ext cx="1046285" cy="1358792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9" name="Oval 18"/>
          <p:cNvSpPr/>
          <p:nvPr/>
        </p:nvSpPr>
        <p:spPr>
          <a:xfrm>
            <a:off x="7587241" y="3671464"/>
            <a:ext cx="1046285" cy="1358792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20" name="TextBox 19"/>
          <p:cNvSpPr txBox="1"/>
          <p:nvPr/>
        </p:nvSpPr>
        <p:spPr>
          <a:xfrm>
            <a:off x="2741065" y="4001384"/>
            <a:ext cx="138421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สร้างนโยบาย</a:t>
            </a:r>
          </a:p>
          <a:p>
            <a:pPr algn="ctr"/>
            <a:r>
              <a:rPr lang="th-TH" sz="13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เสริมสร้าง</a:t>
            </a:r>
          </a:p>
          <a:p>
            <a:pPr algn="ctr"/>
            <a:r>
              <a:rPr lang="th-TH" sz="13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สาธารณะ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18276" y="4019564"/>
            <a:ext cx="138421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เสริมสร้าง</a:t>
            </a:r>
          </a:p>
          <a:p>
            <a:pPr algn="ctr"/>
            <a:r>
              <a:rPr lang="th-TH" sz="13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สมรรถนะ</a:t>
            </a:r>
          </a:p>
          <a:p>
            <a:pPr algn="ctr"/>
            <a:r>
              <a:rPr lang="th-TH" sz="13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ชุมชน</a:t>
            </a:r>
          </a:p>
        </p:txBody>
      </p:sp>
      <p:sp>
        <p:nvSpPr>
          <p:cNvPr id="22" name="Oval 21"/>
          <p:cNvSpPr/>
          <p:nvPr/>
        </p:nvSpPr>
        <p:spPr>
          <a:xfrm rot="16200000">
            <a:off x="5044334" y="2534480"/>
            <a:ext cx="1488643" cy="1455087"/>
          </a:xfrm>
          <a:prstGeom prst="ellipse">
            <a:avLst/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50000">
                <a:srgbClr val="00CC00">
                  <a:shade val="67500"/>
                  <a:satMod val="115000"/>
                </a:srgbClr>
              </a:gs>
              <a:gs pos="100000">
                <a:srgbClr val="00CC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23" name="TextBox 22"/>
          <p:cNvSpPr txBox="1"/>
          <p:nvPr/>
        </p:nvSpPr>
        <p:spPr>
          <a:xfrm>
            <a:off x="4745107" y="2878837"/>
            <a:ext cx="1384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หุ้นส่วน</a:t>
            </a:r>
          </a:p>
          <a:p>
            <a:pPr algn="ctr"/>
            <a:r>
              <a:rPr lang="th-TH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พร้อม</a:t>
            </a:r>
          </a:p>
          <a:p>
            <a:pPr algn="ctr"/>
            <a:r>
              <a:rPr lang="th-TH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ปฏิบัติ</a:t>
            </a:r>
          </a:p>
          <a:p>
            <a:pPr algn="ctr"/>
            <a:r>
              <a:rPr lang="th-TH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</a:t>
            </a:r>
          </a:p>
        </p:txBody>
      </p:sp>
      <p:sp>
        <p:nvSpPr>
          <p:cNvPr id="25" name="Oval 24"/>
          <p:cNvSpPr/>
          <p:nvPr/>
        </p:nvSpPr>
        <p:spPr>
          <a:xfrm>
            <a:off x="5663525" y="2647400"/>
            <a:ext cx="795668" cy="1246952"/>
          </a:xfrm>
          <a:prstGeom prst="ellipse">
            <a:avLst/>
          </a:prstGeom>
          <a:gradFill flip="none" rotWithShape="1">
            <a:gsLst>
              <a:gs pos="0">
                <a:srgbClr val="47F62A">
                  <a:tint val="66000"/>
                  <a:satMod val="160000"/>
                </a:srgbClr>
              </a:gs>
              <a:gs pos="50000">
                <a:srgbClr val="47F62A">
                  <a:tint val="44500"/>
                  <a:satMod val="160000"/>
                </a:srgbClr>
              </a:gs>
              <a:gs pos="100000">
                <a:srgbClr val="47F62A">
                  <a:tint val="23500"/>
                  <a:satMod val="160000"/>
                </a:srgbClr>
              </a:gs>
            </a:gsLst>
            <a:lin ang="0" scaled="1"/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26" name="Oval 25"/>
          <p:cNvSpPr/>
          <p:nvPr/>
        </p:nvSpPr>
        <p:spPr>
          <a:xfrm>
            <a:off x="4522513" y="4006346"/>
            <a:ext cx="2647649" cy="1107830"/>
          </a:xfrm>
          <a:prstGeom prst="ellipse">
            <a:avLst/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50000">
                <a:srgbClr val="00CC00">
                  <a:shade val="67500"/>
                  <a:satMod val="115000"/>
                </a:srgbClr>
              </a:gs>
              <a:gs pos="100000">
                <a:srgbClr val="00CC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27" name="Oval 26"/>
          <p:cNvSpPr/>
          <p:nvPr/>
        </p:nvSpPr>
        <p:spPr>
          <a:xfrm>
            <a:off x="5365741" y="4036761"/>
            <a:ext cx="901996" cy="1066704"/>
          </a:xfrm>
          <a:prstGeom prst="ellipse">
            <a:avLst/>
          </a:prstGeom>
          <a:gradFill flip="none" rotWithShape="1">
            <a:gsLst>
              <a:gs pos="0">
                <a:srgbClr val="47F62A">
                  <a:tint val="66000"/>
                  <a:satMod val="160000"/>
                </a:srgbClr>
              </a:gs>
              <a:gs pos="50000">
                <a:srgbClr val="47F62A">
                  <a:tint val="44500"/>
                  <a:satMod val="160000"/>
                </a:srgbClr>
              </a:gs>
              <a:gs pos="100000">
                <a:srgbClr val="47F62A">
                  <a:tint val="23500"/>
                  <a:satMod val="160000"/>
                </a:srgbClr>
              </a:gs>
            </a:gsLst>
            <a:lin ang="0" scaled="1"/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28" name="TextBox 27"/>
          <p:cNvSpPr txBox="1"/>
          <p:nvPr/>
        </p:nvSpPr>
        <p:spPr>
          <a:xfrm>
            <a:off x="5409015" y="2869381"/>
            <a:ext cx="1384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ทีม</a:t>
            </a:r>
          </a:p>
          <a:p>
            <a:pPr algn="ctr"/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พร้อม</a:t>
            </a:r>
          </a:p>
          <a:p>
            <a:pPr algn="ctr"/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ปฏิบัติ</a:t>
            </a:r>
          </a:p>
          <a:p>
            <a:pPr algn="ctr"/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075502" y="4130240"/>
            <a:ext cx="1384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ผู้ป่วย</a:t>
            </a:r>
          </a:p>
          <a:p>
            <a:pPr algn="ctr"/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รับข่าวสาร</a:t>
            </a:r>
          </a:p>
          <a:p>
            <a:pPr algn="ctr"/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และตระหนัก</a:t>
            </a:r>
          </a:p>
          <a:p>
            <a:pPr algn="ctr"/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จัดการ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990994" y="4221949"/>
            <a:ext cx="1384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รับข่าวสาร</a:t>
            </a:r>
          </a:p>
          <a:p>
            <a:pPr algn="ctr"/>
            <a:r>
              <a:rPr lang="th-TH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และตระหนัก</a:t>
            </a:r>
          </a:p>
          <a:p>
            <a:pPr algn="ctr"/>
            <a:r>
              <a:rPr lang="th-TH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จัดการ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19765" y="4269326"/>
            <a:ext cx="138421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900"/>
              </a:spcAft>
            </a:pPr>
            <a:r>
              <a:rPr lang="th-TH" sz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ครอบครัว</a:t>
            </a:r>
          </a:p>
          <a:p>
            <a:pPr algn="ctr"/>
            <a:r>
              <a:rPr lang="th-TH" sz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ชุมชน</a:t>
            </a:r>
            <a:endParaRPr lang="th-TH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517661" y="522573"/>
            <a:ext cx="998537" cy="1244536"/>
          </a:xfrm>
          <a:prstGeom prst="rect">
            <a:avLst/>
          </a:prstGeom>
          <a:solidFill>
            <a:srgbClr val="E6F6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34" name="TextBox 33"/>
          <p:cNvSpPr txBox="1"/>
          <p:nvPr/>
        </p:nvSpPr>
        <p:spPr>
          <a:xfrm>
            <a:off x="5448735" y="703354"/>
            <a:ext cx="1119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ปรับทิศ</a:t>
            </a:r>
          </a:p>
          <a:p>
            <a:pPr algn="ctr"/>
            <a:r>
              <a:rPr lang="th-TH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และเป้า</a:t>
            </a:r>
          </a:p>
          <a:p>
            <a:pPr algn="ctr"/>
            <a:r>
              <a:rPr lang="th-TH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องค์กร</a:t>
            </a:r>
          </a:p>
          <a:p>
            <a:pPr algn="ctr"/>
            <a:r>
              <a:rPr lang="th-TH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สุขภาพ</a:t>
            </a:r>
          </a:p>
        </p:txBody>
      </p:sp>
      <p:sp>
        <p:nvSpPr>
          <p:cNvPr id="44" name="Left-Right Arrow 43"/>
          <p:cNvSpPr/>
          <p:nvPr/>
        </p:nvSpPr>
        <p:spPr>
          <a:xfrm rot="8318285">
            <a:off x="3489534" y="2624299"/>
            <a:ext cx="449610" cy="191564"/>
          </a:xfrm>
          <a:prstGeom prst="left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46" name="Left-Right Arrow 45"/>
          <p:cNvSpPr/>
          <p:nvPr/>
        </p:nvSpPr>
        <p:spPr>
          <a:xfrm rot="14214319">
            <a:off x="7506259" y="2616620"/>
            <a:ext cx="449610" cy="191564"/>
          </a:xfrm>
          <a:prstGeom prst="left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48" name="Left-Right Arrow 47"/>
          <p:cNvSpPr/>
          <p:nvPr/>
        </p:nvSpPr>
        <p:spPr>
          <a:xfrm>
            <a:off x="6544997" y="3256536"/>
            <a:ext cx="733131" cy="290903"/>
          </a:xfrm>
          <a:prstGeom prst="leftRightArrow">
            <a:avLst/>
          </a:prstGeom>
          <a:solidFill>
            <a:srgbClr val="F372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49" name="Left-Right Arrow 48"/>
          <p:cNvSpPr/>
          <p:nvPr/>
        </p:nvSpPr>
        <p:spPr>
          <a:xfrm>
            <a:off x="4224955" y="3262024"/>
            <a:ext cx="797939" cy="290903"/>
          </a:xfrm>
          <a:prstGeom prst="leftRightArrow">
            <a:avLst/>
          </a:prstGeom>
          <a:solidFill>
            <a:srgbClr val="F372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50" name="Up-Down Arrow 49"/>
          <p:cNvSpPr/>
          <p:nvPr/>
        </p:nvSpPr>
        <p:spPr>
          <a:xfrm>
            <a:off x="5701103" y="3816380"/>
            <a:ext cx="189261" cy="304892"/>
          </a:xfrm>
          <a:prstGeom prst="upDownArrow">
            <a:avLst/>
          </a:prstGeom>
          <a:solidFill>
            <a:srgbClr val="F372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pic>
        <p:nvPicPr>
          <p:cNvPr id="42" name="Picture 2" descr="Related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7"/>
          <a:stretch/>
        </p:blipFill>
        <p:spPr bwMode="auto">
          <a:xfrm>
            <a:off x="0" y="1654301"/>
            <a:ext cx="2461497" cy="174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ลูกศรขวา 42"/>
          <p:cNvSpPr/>
          <p:nvPr/>
        </p:nvSpPr>
        <p:spPr>
          <a:xfrm rot="10800000">
            <a:off x="2621819" y="2161870"/>
            <a:ext cx="324481" cy="23442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sz="1350">
              <a:solidFill>
                <a:srgbClr val="FF0000"/>
              </a:solidFill>
            </a:endParaRPr>
          </a:p>
        </p:txBody>
      </p:sp>
      <p:sp>
        <p:nvSpPr>
          <p:cNvPr id="45" name="TextBox 17"/>
          <p:cNvSpPr txBox="1"/>
          <p:nvPr/>
        </p:nvSpPr>
        <p:spPr>
          <a:xfrm>
            <a:off x="104836" y="3966054"/>
            <a:ext cx="2327115" cy="5591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50"/>
              </a:spcBef>
              <a:spcAft>
                <a:spcPts val="150"/>
              </a:spcAft>
              <a:defRPr/>
            </a:pPr>
            <a:r>
              <a:rPr lang="th-TH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โปรแกรม</a:t>
            </a:r>
          </a:p>
          <a:p>
            <a:pPr algn="ctr">
              <a:spcBef>
                <a:spcPts val="150"/>
              </a:spcBef>
              <a:spcAft>
                <a:spcPts val="150"/>
              </a:spcAft>
              <a:defRPr/>
            </a:pPr>
            <a:r>
              <a:rPr lang="th-TH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การจัดการอาหารในครอบครัว</a:t>
            </a:r>
            <a:endParaRPr lang="th-TH" sz="135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ลูกศรขวา 46"/>
          <p:cNvSpPr/>
          <p:nvPr/>
        </p:nvSpPr>
        <p:spPr>
          <a:xfrm rot="16200000">
            <a:off x="1125668" y="3566330"/>
            <a:ext cx="324481" cy="23442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sz="1350">
              <a:solidFill>
                <a:srgbClr val="FF0000"/>
              </a:solidFill>
            </a:endParaRPr>
          </a:p>
        </p:txBody>
      </p:sp>
      <p:sp>
        <p:nvSpPr>
          <p:cNvPr id="2" name="ลูกศรขวา 1"/>
          <p:cNvSpPr/>
          <p:nvPr/>
        </p:nvSpPr>
        <p:spPr>
          <a:xfrm rot="13479459">
            <a:off x="4517877" y="1914444"/>
            <a:ext cx="420851" cy="261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51" name="ลูกศรขวา 50"/>
          <p:cNvSpPr/>
          <p:nvPr/>
        </p:nvSpPr>
        <p:spPr>
          <a:xfrm rot="7689215">
            <a:off x="6974938" y="1947175"/>
            <a:ext cx="420851" cy="261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52" name="ลูกศรขวา 51"/>
          <p:cNvSpPr/>
          <p:nvPr/>
        </p:nvSpPr>
        <p:spPr>
          <a:xfrm rot="16200000">
            <a:off x="4228368" y="848743"/>
            <a:ext cx="420851" cy="261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53" name="ลูกศรขวา 52"/>
          <p:cNvSpPr/>
          <p:nvPr/>
        </p:nvSpPr>
        <p:spPr>
          <a:xfrm rot="5400000">
            <a:off x="7465684" y="879347"/>
            <a:ext cx="420851" cy="261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54" name="ลูกศรขวา 53"/>
          <p:cNvSpPr/>
          <p:nvPr/>
        </p:nvSpPr>
        <p:spPr>
          <a:xfrm>
            <a:off x="5767608" y="147661"/>
            <a:ext cx="420851" cy="261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</p:spTree>
    <p:extLst>
      <p:ext uri="{BB962C8B-B14F-4D97-AF65-F5344CB8AC3E}">
        <p14:creationId xmlns:p14="http://schemas.microsoft.com/office/powerpoint/2010/main" val="339340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899574" y="2625758"/>
            <a:ext cx="5804774" cy="1890209"/>
          </a:xfrm>
          <a:gradFill flip="none" rotWithShape="1">
            <a:gsLst>
              <a:gs pos="91000">
                <a:srgbClr val="FF3300"/>
              </a:gs>
              <a:gs pos="24000">
                <a:srgbClr val="3DF50B"/>
              </a:gs>
              <a:gs pos="0">
                <a:srgbClr val="3DF50B"/>
              </a:gs>
              <a:gs pos="69000">
                <a:srgbClr val="F35903"/>
              </a:gs>
            </a:gsLst>
            <a:path path="circle">
              <a:fillToRect r="100000" b="100000"/>
            </a:path>
            <a:tileRect l="-100000" t="-100000"/>
          </a:gradFill>
          <a:ln>
            <a:gradFill flip="none" rotWithShape="1">
              <a:gsLst>
                <a:gs pos="50000">
                  <a:srgbClr val="3DF50B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77000">
                  <a:schemeClr val="accent6">
                    <a:lumMod val="75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</a:ln>
        </p:spPr>
        <p:txBody>
          <a:bodyPr/>
          <a:lstStyle/>
          <a:p>
            <a:r>
              <a:rPr lang="en-US" dirty="0"/>
              <a:t>.</a:t>
            </a:r>
            <a:endParaRPr lang="th-TH" dirty="0"/>
          </a:p>
        </p:txBody>
      </p:sp>
      <p:sp>
        <p:nvSpPr>
          <p:cNvPr id="4" name="Right Arrow 3"/>
          <p:cNvSpPr/>
          <p:nvPr/>
        </p:nvSpPr>
        <p:spPr>
          <a:xfrm rot="20951310">
            <a:off x="1950128" y="3171121"/>
            <a:ext cx="5794911" cy="690326"/>
          </a:xfrm>
          <a:prstGeom prst="rightArrow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/>
          <p:cNvSpPr txBox="1"/>
          <p:nvPr/>
        </p:nvSpPr>
        <p:spPr>
          <a:xfrm>
            <a:off x="1749585" y="2625757"/>
            <a:ext cx="594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ปกติ</a:t>
            </a:r>
            <a:endParaRPr lang="en-US" b="1" dirty="0">
              <a:solidFill>
                <a:schemeClr val="bg1">
                  <a:lumMod val="9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3687" y="2704576"/>
            <a:ext cx="1785255" cy="7155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-US" sz="4050" b="1" dirty="0">
                <a:solidFill>
                  <a:srgbClr val="FFFF66"/>
                </a:solidFill>
                <a:effectLst>
                  <a:reflection blurRad="6350" stA="55000" endA="50" endPos="85000" dist="29997" dir="5400000" sy="-10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Proactive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19822" y="3113999"/>
            <a:ext cx="143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ระยะก่อนเกิดอาการ</a:t>
            </a:r>
            <a:endParaRPr lang="en-US" b="1" dirty="0">
              <a:solidFill>
                <a:schemeClr val="bg1">
                  <a:lumMod val="9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90780" y="2621762"/>
            <a:ext cx="1458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ระยะเสี่ยง</a:t>
            </a:r>
            <a:endParaRPr lang="en-US" b="1" dirty="0">
              <a:solidFill>
                <a:schemeClr val="bg1">
                  <a:lumMod val="9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13449" y="2565183"/>
            <a:ext cx="2076074" cy="7155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-US" sz="4050" b="1" dirty="0">
                <a:solidFill>
                  <a:srgbClr val="FFFF00"/>
                </a:solidFill>
                <a:effectLst>
                  <a:reflection blurRad="6350" stA="55000" endA="50" endPos="85000" dist="29997" dir="5400000" sy="-10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Responsive</a:t>
            </a:r>
          </a:p>
        </p:txBody>
      </p:sp>
      <p:sp>
        <p:nvSpPr>
          <p:cNvPr id="11" name="TextBox 10"/>
          <p:cNvSpPr txBox="1"/>
          <p:nvPr/>
        </p:nvSpPr>
        <p:spPr>
          <a:xfrm rot="20872847">
            <a:off x="5952164" y="2786393"/>
            <a:ext cx="143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ต้นทุนต่อหน่วย</a:t>
            </a:r>
            <a:endParaRPr lang="en-US" sz="2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21206" y="3493990"/>
            <a:ext cx="1717079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2400" b="1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Tertiary</a:t>
            </a:r>
          </a:p>
          <a:p>
            <a:pPr algn="ctr"/>
            <a:r>
              <a:rPr lang="en-US" sz="2400" b="1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Prevention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20809" y="3493990"/>
            <a:ext cx="1438152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2400" b="1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Secondary</a:t>
            </a:r>
          </a:p>
          <a:p>
            <a:pPr algn="ctr"/>
            <a:r>
              <a:rPr lang="en-US" sz="2400" b="1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Prevention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99575" y="3460247"/>
            <a:ext cx="1438152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2400" b="1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Primary</a:t>
            </a:r>
          </a:p>
          <a:p>
            <a:pPr algn="ctr"/>
            <a:r>
              <a:rPr lang="en-US" sz="2400" b="1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Prevention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80382" y="3305264"/>
            <a:ext cx="1785255" cy="7155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-US" sz="4050" b="1" dirty="0">
                <a:solidFill>
                  <a:srgbClr val="FFFF00"/>
                </a:solidFill>
                <a:effectLst>
                  <a:reflection blurRad="6350" stA="55000" endA="50" endPos="85000" dist="29997" dir="5400000" sy="-10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Reactive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35926" y="4194945"/>
            <a:ext cx="143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ระยะเกิดอาการ</a:t>
            </a:r>
            <a:endParaRPr lang="en-US" b="1" dirty="0">
              <a:solidFill>
                <a:schemeClr val="bg1">
                  <a:lumMod val="9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22151" y="4199805"/>
            <a:ext cx="154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ระยะไร้ความสามารถ</a:t>
            </a:r>
            <a:endParaRPr lang="en-US" b="1" dirty="0">
              <a:solidFill>
                <a:schemeClr val="bg1">
                  <a:lumMod val="9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1874755" y="1712225"/>
            <a:ext cx="537005" cy="911534"/>
          </a:xfrm>
          <a:prstGeom prst="downArrow">
            <a:avLst/>
          </a:prstGeom>
          <a:solidFill>
            <a:srgbClr val="367E4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Down Arrow 18"/>
          <p:cNvSpPr/>
          <p:nvPr/>
        </p:nvSpPr>
        <p:spPr>
          <a:xfrm>
            <a:off x="3008881" y="1716163"/>
            <a:ext cx="537005" cy="911534"/>
          </a:xfrm>
          <a:prstGeom prst="downArrow">
            <a:avLst/>
          </a:prstGeom>
          <a:solidFill>
            <a:srgbClr val="3DF50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Down Arrow 19"/>
          <p:cNvSpPr/>
          <p:nvPr/>
        </p:nvSpPr>
        <p:spPr>
          <a:xfrm>
            <a:off x="4197013" y="1716163"/>
            <a:ext cx="537005" cy="911534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Down Arrow 20"/>
          <p:cNvSpPr/>
          <p:nvPr/>
        </p:nvSpPr>
        <p:spPr>
          <a:xfrm>
            <a:off x="5493157" y="1688997"/>
            <a:ext cx="537005" cy="911534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350" dirty="0"/>
              <a:t> </a:t>
            </a:r>
            <a:endParaRPr lang="en-US" sz="1350" dirty="0"/>
          </a:p>
        </p:txBody>
      </p:sp>
      <p:sp>
        <p:nvSpPr>
          <p:cNvPr id="22" name="Down Arrow 21"/>
          <p:cNvSpPr/>
          <p:nvPr/>
        </p:nvSpPr>
        <p:spPr>
          <a:xfrm>
            <a:off x="6714586" y="1706557"/>
            <a:ext cx="537005" cy="911534"/>
          </a:xfrm>
          <a:prstGeom prst="downArrow">
            <a:avLst/>
          </a:prstGeom>
          <a:solidFill>
            <a:srgbClr val="F86F0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Right Brace 24"/>
          <p:cNvSpPr/>
          <p:nvPr/>
        </p:nvSpPr>
        <p:spPr>
          <a:xfrm rot="5400000">
            <a:off x="2600116" y="3750365"/>
            <a:ext cx="293978" cy="1966836"/>
          </a:xfrm>
          <a:prstGeom prst="rightBrac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TextBox 26"/>
          <p:cNvSpPr txBox="1"/>
          <p:nvPr/>
        </p:nvSpPr>
        <p:spPr>
          <a:xfrm>
            <a:off x="1765216" y="1299289"/>
            <a:ext cx="7560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5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ส่งเสริม</a:t>
            </a:r>
            <a:endParaRPr lang="en-US" sz="135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96257" y="1321541"/>
            <a:ext cx="7560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5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ป้องกัน</a:t>
            </a:r>
            <a:endParaRPr lang="en-US" sz="135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85946" y="1321541"/>
            <a:ext cx="7560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5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รักษา</a:t>
            </a:r>
            <a:endParaRPr lang="en-US" sz="135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82090" y="1283967"/>
            <a:ext cx="7560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5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ฟื้นฟู</a:t>
            </a:r>
            <a:endParaRPr lang="en-US" sz="135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081703" y="1292162"/>
            <a:ext cx="167665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5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ดูแลระยะสุดท้าย</a:t>
            </a:r>
            <a:endParaRPr lang="en-US" sz="135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727447" y="4794070"/>
            <a:ext cx="2184828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5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Primary Health Care</a:t>
            </a:r>
          </a:p>
        </p:txBody>
      </p:sp>
      <p:sp>
        <p:nvSpPr>
          <p:cNvPr id="34" name="Oval 33"/>
          <p:cNvSpPr/>
          <p:nvPr/>
        </p:nvSpPr>
        <p:spPr>
          <a:xfrm>
            <a:off x="1411431" y="1221600"/>
            <a:ext cx="2565874" cy="38884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Oval 34"/>
          <p:cNvSpPr/>
          <p:nvPr/>
        </p:nvSpPr>
        <p:spPr>
          <a:xfrm>
            <a:off x="3493863" y="1033905"/>
            <a:ext cx="2565874" cy="388843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Right Brace 35"/>
          <p:cNvSpPr/>
          <p:nvPr/>
        </p:nvSpPr>
        <p:spPr>
          <a:xfrm rot="5400000">
            <a:off x="4000180" y="4430201"/>
            <a:ext cx="293978" cy="633638"/>
          </a:xfrm>
          <a:prstGeom prst="rightBrac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TextBox 36"/>
          <p:cNvSpPr txBox="1"/>
          <p:nvPr/>
        </p:nvSpPr>
        <p:spPr>
          <a:xfrm>
            <a:off x="3355632" y="4894008"/>
            <a:ext cx="321459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Primary Medical Care (</a:t>
            </a:r>
            <a:r>
              <a:rPr lang="en-US" sz="15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PCU,PCC,Family</a:t>
            </a:r>
            <a:r>
              <a:rPr lang="en-US" sz="1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Doctor) </a:t>
            </a:r>
          </a:p>
        </p:txBody>
      </p:sp>
      <p:sp>
        <p:nvSpPr>
          <p:cNvPr id="39" name="Oval 38"/>
          <p:cNvSpPr/>
          <p:nvPr/>
        </p:nvSpPr>
        <p:spPr>
          <a:xfrm>
            <a:off x="5408505" y="850669"/>
            <a:ext cx="2565874" cy="388843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2" name="Rectangular Callout 41"/>
          <p:cNvSpPr/>
          <p:nvPr/>
        </p:nvSpPr>
        <p:spPr>
          <a:xfrm flipH="1">
            <a:off x="1383736" y="568233"/>
            <a:ext cx="1180804" cy="653368"/>
          </a:xfrm>
          <a:prstGeom prst="wedgeRectCallou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TextBox 42"/>
          <p:cNvSpPr txBox="1"/>
          <p:nvPr/>
        </p:nvSpPr>
        <p:spPr>
          <a:xfrm>
            <a:off x="1196196" y="535217"/>
            <a:ext cx="14561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Self Care</a:t>
            </a:r>
          </a:p>
          <a:p>
            <a:pPr algn="ctr"/>
            <a:r>
              <a:rPr lang="en-US" sz="135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&gt; 90%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260827" y="253943"/>
            <a:ext cx="15159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PCC </a:t>
            </a:r>
          </a:p>
          <a:p>
            <a:pPr algn="ctr"/>
            <a:r>
              <a:rPr lang="en-US" sz="135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Family Doctor</a:t>
            </a:r>
          </a:p>
        </p:txBody>
      </p:sp>
      <p:sp>
        <p:nvSpPr>
          <p:cNvPr id="45" name="Rounded Rectangular Callout 44"/>
          <p:cNvSpPr/>
          <p:nvPr/>
        </p:nvSpPr>
        <p:spPr>
          <a:xfrm flipH="1">
            <a:off x="3252687" y="195486"/>
            <a:ext cx="1499945" cy="835680"/>
          </a:xfrm>
          <a:prstGeom prst="wedgeRoundRectCallou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6" name="TextBox 45"/>
          <p:cNvSpPr txBox="1"/>
          <p:nvPr/>
        </p:nvSpPr>
        <p:spPr>
          <a:xfrm>
            <a:off x="6744919" y="4729366"/>
            <a:ext cx="13060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Service Plan</a:t>
            </a:r>
          </a:p>
        </p:txBody>
      </p:sp>
      <p:sp>
        <p:nvSpPr>
          <p:cNvPr id="47" name="Rounded Rectangular Callout 46"/>
          <p:cNvSpPr/>
          <p:nvPr/>
        </p:nvSpPr>
        <p:spPr>
          <a:xfrm flipV="1">
            <a:off x="6817492" y="4668547"/>
            <a:ext cx="1120354" cy="450923"/>
          </a:xfrm>
          <a:prstGeom prst="wedgeRoundRectCallou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8" name="TextBox 47"/>
          <p:cNvSpPr txBox="1"/>
          <p:nvPr/>
        </p:nvSpPr>
        <p:spPr>
          <a:xfrm>
            <a:off x="4301970" y="303498"/>
            <a:ext cx="22082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CC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Disease Control</a:t>
            </a:r>
          </a:p>
        </p:txBody>
      </p:sp>
      <p:sp>
        <p:nvSpPr>
          <p:cNvPr id="49" name="TextBox 48"/>
          <p:cNvSpPr txBox="1"/>
          <p:nvPr/>
        </p:nvSpPr>
        <p:spPr>
          <a:xfrm rot="16200000">
            <a:off x="6548095" y="2086364"/>
            <a:ext cx="90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Terminal Care</a:t>
            </a:r>
          </a:p>
        </p:txBody>
      </p:sp>
    </p:spTree>
    <p:extLst>
      <p:ext uri="{BB962C8B-B14F-4D97-AF65-F5344CB8AC3E}">
        <p14:creationId xmlns:p14="http://schemas.microsoft.com/office/powerpoint/2010/main" val="9498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à¸à¸¥à¸à¸²à¸£à¸à¹à¸à¸«à¸²à¸£à¸¹à¸à¸ à¸²à¸à¸ªà¸³à¸«à¸£à¸±à¸ teamwo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466" y="3868189"/>
            <a:ext cx="1985756" cy="113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Flowchart: Alternate Process 32"/>
          <p:cNvSpPr/>
          <p:nvPr/>
        </p:nvSpPr>
        <p:spPr>
          <a:xfrm>
            <a:off x="3915593" y="2363026"/>
            <a:ext cx="1617135" cy="350717"/>
          </a:xfrm>
          <a:prstGeom prst="flowChartAlternateProcess">
            <a:avLst/>
          </a:prstGeom>
          <a:ln>
            <a:solidFill>
              <a:srgbClr val="FFFF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sz="1350" dirty="0"/>
          </a:p>
        </p:txBody>
      </p:sp>
      <p:sp>
        <p:nvSpPr>
          <p:cNvPr id="32" name="Flowchart: Alternate Process 31"/>
          <p:cNvSpPr/>
          <p:nvPr/>
        </p:nvSpPr>
        <p:spPr>
          <a:xfrm>
            <a:off x="956643" y="2376901"/>
            <a:ext cx="1617135" cy="350717"/>
          </a:xfrm>
          <a:prstGeom prst="flowChartAlternateProcess">
            <a:avLst/>
          </a:prstGeom>
          <a:ln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9" name="Oval 18"/>
          <p:cNvSpPr/>
          <p:nvPr/>
        </p:nvSpPr>
        <p:spPr>
          <a:xfrm>
            <a:off x="1451185" y="498067"/>
            <a:ext cx="846665" cy="45872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20" name="Oval 19"/>
          <p:cNvSpPr/>
          <p:nvPr/>
        </p:nvSpPr>
        <p:spPr>
          <a:xfrm>
            <a:off x="7035105" y="487027"/>
            <a:ext cx="846665" cy="45561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21" name="Oval 20"/>
          <p:cNvSpPr/>
          <p:nvPr/>
        </p:nvSpPr>
        <p:spPr>
          <a:xfrm>
            <a:off x="4282999" y="517816"/>
            <a:ext cx="846665" cy="45872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589"/>
            <a:ext cx="914399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Integrate Healthcare System</a:t>
            </a:r>
            <a:endParaRPr lang="th-T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0090" y="568300"/>
            <a:ext cx="8974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3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กลุ่มปกติ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09606" y="606079"/>
            <a:ext cx="8974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กลุ่มเสี่ยง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90138" y="595039"/>
            <a:ext cx="8974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3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กลุ่มป่วย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4188" y="1000786"/>
            <a:ext cx="25320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Health Promotion &amp; Prevention</a:t>
            </a:r>
            <a:endParaRPr lang="th-TH" sz="13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43968" y="1001836"/>
            <a:ext cx="14118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Early Detection</a:t>
            </a:r>
            <a:endParaRPr lang="th-TH" sz="13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47664" y="1003103"/>
            <a:ext cx="199078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Early Treatment</a:t>
            </a:r>
            <a:endParaRPr lang="th-TH" sz="13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1940" y="1578187"/>
            <a:ext cx="2439256" cy="715581"/>
          </a:xfrm>
          <a:prstGeom prst="rect">
            <a:avLst/>
          </a:prstGeom>
          <a:ln w="38100"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 BMI/ </a:t>
            </a:r>
            <a:r>
              <a:rPr lang="th-TH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อ้วนลงพุง</a:t>
            </a:r>
          </a:p>
          <a:p>
            <a:pPr marL="214313" indent="-214313">
              <a:buFontTx/>
              <a:buChar char="-"/>
            </a:pPr>
            <a:r>
              <a:rPr lang="th-TH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พฤติกรรมสุขภาพที่พึงประสงค์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05160" y="2395359"/>
            <a:ext cx="156861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Intervention</a:t>
            </a:r>
            <a:endParaRPr lang="th-TH" sz="1350" dirty="0"/>
          </a:p>
        </p:txBody>
      </p:sp>
      <p:sp>
        <p:nvSpPr>
          <p:cNvPr id="13" name="TextBox 12"/>
          <p:cNvSpPr txBox="1"/>
          <p:nvPr/>
        </p:nvSpPr>
        <p:spPr>
          <a:xfrm>
            <a:off x="3988161" y="2360450"/>
            <a:ext cx="150621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Intervention</a:t>
            </a:r>
            <a:endParaRPr lang="th-TH" sz="1350" dirty="0"/>
          </a:p>
        </p:txBody>
      </p:sp>
      <p:sp>
        <p:nvSpPr>
          <p:cNvPr id="15" name="TextBox 14"/>
          <p:cNvSpPr txBox="1"/>
          <p:nvPr/>
        </p:nvSpPr>
        <p:spPr>
          <a:xfrm>
            <a:off x="4059837" y="1578187"/>
            <a:ext cx="1418171" cy="507831"/>
          </a:xfrm>
          <a:prstGeom prst="rect">
            <a:avLst/>
          </a:prstGeom>
          <a:ln w="38100">
            <a:solidFill>
              <a:srgbClr val="FFFF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New DM</a:t>
            </a:r>
            <a:endParaRPr lang="th-TH" sz="13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h-TH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ควบคุม </a:t>
            </a:r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DM/HT</a:t>
            </a:r>
            <a:endParaRPr lang="th-TH" sz="13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52047" y="1578187"/>
            <a:ext cx="1964271" cy="715581"/>
          </a:xfrm>
          <a:prstGeom prst="rect">
            <a:avLst/>
          </a:prstGeom>
          <a:ln w="38100"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ภาวะแทรกซ้อน</a:t>
            </a:r>
          </a:p>
          <a:p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CVD/CKD/Stroke/STEMI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6385" y="2924618"/>
            <a:ext cx="2376264" cy="92333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th-TH" sz="1350" dirty="0">
                <a:latin typeface="Tahoma" pitchFamily="34" charset="0"/>
                <a:ea typeface="Tahoma" pitchFamily="34" charset="0"/>
                <a:cs typeface="Tahoma" pitchFamily="34" charset="0"/>
              </a:rPr>
              <a:t>นคร</a:t>
            </a:r>
            <a:r>
              <a:rPr lang="en-US" sz="1350" dirty="0">
                <a:latin typeface="Tahoma" pitchFamily="34" charset="0"/>
                <a:ea typeface="Tahoma" pitchFamily="34" charset="0"/>
                <a:cs typeface="Tahoma" pitchFamily="34" charset="0"/>
              </a:rPr>
              <a:t> 2</a:t>
            </a:r>
            <a:r>
              <a:rPr lang="th-TH" sz="1350" dirty="0">
                <a:latin typeface="Tahoma" pitchFamily="34" charset="0"/>
                <a:ea typeface="Tahoma" pitchFamily="34" charset="0"/>
                <a:cs typeface="Tahoma" pitchFamily="34" charset="0"/>
              </a:rPr>
              <a:t> ส </a:t>
            </a:r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 3</a:t>
            </a:r>
            <a:r>
              <a:rPr lang="th-TH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อ </a:t>
            </a:r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th-TH" sz="1350" dirty="0">
                <a:latin typeface="Tahoma" pitchFamily="34" charset="0"/>
                <a:ea typeface="Tahoma" pitchFamily="34" charset="0"/>
                <a:cs typeface="Tahoma" pitchFamily="34" charset="0"/>
              </a:rPr>
              <a:t>ส </a:t>
            </a:r>
            <a:r>
              <a:rPr lang="en-US" sz="1350" dirty="0">
                <a:latin typeface="Tahoma" pitchFamily="34" charset="0"/>
                <a:ea typeface="Tahoma" pitchFamily="34" charset="0"/>
                <a:cs typeface="Tahoma" pitchFamily="34" charset="0"/>
              </a:rPr>
              <a:t>1 </a:t>
            </a:r>
            <a:r>
              <a:rPr lang="th-TH" sz="1350" dirty="0">
                <a:latin typeface="Tahoma" pitchFamily="34" charset="0"/>
                <a:ea typeface="Tahoma" pitchFamily="34" charset="0"/>
                <a:cs typeface="Tahoma" pitchFamily="34" charset="0"/>
              </a:rPr>
              <a:t>ฟ </a:t>
            </a:r>
          </a:p>
          <a:p>
            <a:pPr marL="214313" indent="-214313">
              <a:buFontTx/>
              <a:buChar char="-"/>
            </a:pPr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DPAC </a:t>
            </a:r>
            <a:r>
              <a:rPr lang="th-TH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 รพ.สต.</a:t>
            </a:r>
            <a:endParaRPr lang="en-US" sz="13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4313" indent="-214313">
              <a:buFontTx/>
              <a:buChar char="-"/>
            </a:pPr>
            <a:r>
              <a:rPr lang="th-TH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ชุมชน/หมู่บ้าน/องค์กรไร้พุง </a:t>
            </a:r>
          </a:p>
          <a:p>
            <a:pPr marL="214313" indent="-214313">
              <a:buFontTx/>
              <a:buChar char="-"/>
            </a:pPr>
            <a:r>
              <a:rPr lang="th-TH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ตำบล </a:t>
            </a:r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Pre-aging</a:t>
            </a:r>
            <a:endParaRPr lang="th-TH" sz="13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67711" y="2930501"/>
            <a:ext cx="2662998" cy="71558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th-TH" sz="1350" dirty="0">
                <a:latin typeface="Tahoma" pitchFamily="34" charset="0"/>
                <a:ea typeface="Tahoma" pitchFamily="34" charset="0"/>
                <a:cs typeface="Tahoma" pitchFamily="34" charset="0"/>
              </a:rPr>
              <a:t>นคร</a:t>
            </a:r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</a:t>
            </a:r>
            <a:r>
              <a:rPr lang="th-TH" sz="1350" dirty="0">
                <a:latin typeface="Tahoma" pitchFamily="34" charset="0"/>
                <a:ea typeface="Tahoma" pitchFamily="34" charset="0"/>
                <a:cs typeface="Tahoma" pitchFamily="34" charset="0"/>
              </a:rPr>
              <a:t> ส</a:t>
            </a:r>
            <a:r>
              <a:rPr lang="en-US" sz="1350" dirty="0">
                <a:latin typeface="Tahoma" pitchFamily="34" charset="0"/>
                <a:ea typeface="Tahoma" pitchFamily="34" charset="0"/>
                <a:cs typeface="Tahoma" pitchFamily="34" charset="0"/>
              </a:rPr>
              <a:t>/ Self Care</a:t>
            </a:r>
          </a:p>
          <a:p>
            <a:pPr marL="214313" indent="-214313">
              <a:buFontTx/>
              <a:buChar char="-"/>
            </a:pPr>
            <a:r>
              <a:rPr lang="en-US" sz="1350" dirty="0">
                <a:latin typeface="Tahoma" pitchFamily="34" charset="0"/>
                <a:ea typeface="Tahoma" pitchFamily="34" charset="0"/>
                <a:cs typeface="Tahoma" pitchFamily="34" charset="0"/>
              </a:rPr>
              <a:t>NCD Clinic Plus/ DPAC Quality </a:t>
            </a:r>
          </a:p>
          <a:p>
            <a:pPr marL="214313" indent="-214313">
              <a:buFontTx/>
              <a:buChar char="-"/>
            </a:pPr>
            <a:r>
              <a:rPr lang="th-TH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คลินิกอดบุหรี่/ แอลกอฮอล์</a:t>
            </a:r>
          </a:p>
        </p:txBody>
      </p:sp>
      <p:sp>
        <p:nvSpPr>
          <p:cNvPr id="22" name="Down Arrow 21"/>
          <p:cNvSpPr/>
          <p:nvPr/>
        </p:nvSpPr>
        <p:spPr>
          <a:xfrm>
            <a:off x="1747518" y="1326238"/>
            <a:ext cx="127000" cy="2116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23" name="Down Arrow 22"/>
          <p:cNvSpPr/>
          <p:nvPr/>
        </p:nvSpPr>
        <p:spPr>
          <a:xfrm>
            <a:off x="4635291" y="1304053"/>
            <a:ext cx="127000" cy="2116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24" name="Down Arrow 23"/>
          <p:cNvSpPr/>
          <p:nvPr/>
        </p:nvSpPr>
        <p:spPr>
          <a:xfrm>
            <a:off x="7379555" y="2114473"/>
            <a:ext cx="127000" cy="2116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25" name="Down Arrow 24"/>
          <p:cNvSpPr/>
          <p:nvPr/>
        </p:nvSpPr>
        <p:spPr>
          <a:xfrm>
            <a:off x="1742171" y="2769316"/>
            <a:ext cx="122351" cy="1741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26" name="Down Arrow 25"/>
          <p:cNvSpPr/>
          <p:nvPr/>
        </p:nvSpPr>
        <p:spPr>
          <a:xfrm>
            <a:off x="4631339" y="2764259"/>
            <a:ext cx="127000" cy="1908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30" name="Down Arrow 29"/>
          <p:cNvSpPr/>
          <p:nvPr/>
        </p:nvSpPr>
        <p:spPr>
          <a:xfrm>
            <a:off x="1763727" y="2143501"/>
            <a:ext cx="127000" cy="2116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31" name="Down Arrow 30"/>
          <p:cNvSpPr/>
          <p:nvPr/>
        </p:nvSpPr>
        <p:spPr>
          <a:xfrm>
            <a:off x="4624876" y="2109661"/>
            <a:ext cx="127000" cy="2116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pic>
        <p:nvPicPr>
          <p:cNvPr id="1026" name="Picture 2" descr="Image result for à¸£à¹à¸§à¸¡à¸¡à¸·à¸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40" y="3963587"/>
            <a:ext cx="1185537" cy="102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Down Arrow 33"/>
          <p:cNvSpPr/>
          <p:nvPr/>
        </p:nvSpPr>
        <p:spPr>
          <a:xfrm rot="16200000">
            <a:off x="3430756" y="1448855"/>
            <a:ext cx="203702" cy="7864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35" name="Down Arrow 34"/>
          <p:cNvSpPr/>
          <p:nvPr/>
        </p:nvSpPr>
        <p:spPr>
          <a:xfrm rot="16200000">
            <a:off x="5934955" y="1499156"/>
            <a:ext cx="203702" cy="6858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3023671" y="1848217"/>
            <a:ext cx="342399" cy="3434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824130" y="1869673"/>
            <a:ext cx="0" cy="1335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3366070" y="1578187"/>
            <a:ext cx="343401" cy="4174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5599994" y="1848217"/>
            <a:ext cx="342399" cy="3434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382090" y="1869673"/>
            <a:ext cx="0" cy="1335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5942393" y="1578187"/>
            <a:ext cx="343401" cy="4174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751000" y="2371843"/>
            <a:ext cx="159175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Intervention</a:t>
            </a:r>
            <a:endParaRPr lang="th-TH" sz="1350" dirty="0"/>
          </a:p>
        </p:txBody>
      </p:sp>
      <p:sp>
        <p:nvSpPr>
          <p:cNvPr id="41" name="Rounded Rectangle 40"/>
          <p:cNvSpPr/>
          <p:nvPr/>
        </p:nvSpPr>
        <p:spPr>
          <a:xfrm>
            <a:off x="6725614" y="2322508"/>
            <a:ext cx="1617137" cy="408581"/>
          </a:xfrm>
          <a:prstGeom prst="roundRect">
            <a:avLst/>
          </a:prstGeom>
          <a:noFill/>
          <a:ln>
            <a:solidFill>
              <a:srgbClr val="FDA6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39" name="Down Arrow 38"/>
          <p:cNvSpPr/>
          <p:nvPr/>
        </p:nvSpPr>
        <p:spPr>
          <a:xfrm>
            <a:off x="7344906" y="1283420"/>
            <a:ext cx="127000" cy="2116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2" name="TextBox 1"/>
          <p:cNvSpPr txBox="1"/>
          <p:nvPr/>
        </p:nvSpPr>
        <p:spPr>
          <a:xfrm>
            <a:off x="6532130" y="2949392"/>
            <a:ext cx="2227092" cy="69249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th-TH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มาตรฐานการจัดบริการ</a:t>
            </a:r>
          </a:p>
          <a:p>
            <a:pPr marL="214313" indent="-214313">
              <a:buFontTx/>
              <a:buChar char="-"/>
            </a:pPr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P: 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Predictive/Preventive/</a:t>
            </a:r>
          </a:p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Personalized/Participatory</a:t>
            </a:r>
            <a:endParaRPr lang="th-TH" sz="13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Down Arrow 44"/>
          <p:cNvSpPr/>
          <p:nvPr/>
        </p:nvSpPr>
        <p:spPr>
          <a:xfrm>
            <a:off x="7407182" y="2780247"/>
            <a:ext cx="127001" cy="1713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14" name="ตัวแทนหมายเลขภาพนิ่ง 13"/>
          <p:cNvSpPr>
            <a:spLocks noGrp="1"/>
          </p:cNvSpPr>
          <p:nvPr>
            <p:ph type="sldNum" sz="quarter" idx="12"/>
          </p:nvPr>
        </p:nvSpPr>
        <p:spPr>
          <a:xfrm>
            <a:off x="6639668" y="4779036"/>
            <a:ext cx="2133600" cy="273844"/>
          </a:xfrm>
        </p:spPr>
        <p:txBody>
          <a:bodyPr/>
          <a:lstStyle/>
          <a:p>
            <a:fld id="{F6A9A1EE-1D07-4E9C-A453-FA77E91C4BC2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0" name="Down Arrow 25"/>
          <p:cNvSpPr/>
          <p:nvPr/>
        </p:nvSpPr>
        <p:spPr>
          <a:xfrm>
            <a:off x="4615032" y="3722145"/>
            <a:ext cx="182599" cy="240155"/>
          </a:xfrm>
          <a:prstGeom prst="down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27" name="ลูกศรซ้าย 26"/>
          <p:cNvSpPr/>
          <p:nvPr/>
        </p:nvSpPr>
        <p:spPr>
          <a:xfrm rot="18764769">
            <a:off x="6253618" y="3760074"/>
            <a:ext cx="267614" cy="200994"/>
          </a:xfrm>
          <a:prstGeom prst="lef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28" name="ลูกศรซ้าย 27"/>
          <p:cNvSpPr/>
          <p:nvPr/>
        </p:nvSpPr>
        <p:spPr>
          <a:xfrm rot="13554230">
            <a:off x="2915573" y="3764444"/>
            <a:ext cx="273464" cy="193892"/>
          </a:xfrm>
          <a:prstGeom prst="lef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>
              <a:solidFill>
                <a:srgbClr val="FFFF00"/>
              </a:solidFill>
            </a:endParaRPr>
          </a:p>
        </p:txBody>
      </p:sp>
      <p:sp>
        <p:nvSpPr>
          <p:cNvPr id="29" name="กล่องข้อความ 28"/>
          <p:cNvSpPr txBox="1"/>
          <p:nvPr/>
        </p:nvSpPr>
        <p:spPr>
          <a:xfrm>
            <a:off x="3272462" y="4084645"/>
            <a:ext cx="2717751" cy="3000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Quality of Life</a:t>
            </a:r>
            <a:endParaRPr lang="th-TH" sz="13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กล่องข้อความ 36"/>
          <p:cNvSpPr txBox="1"/>
          <p:nvPr/>
        </p:nvSpPr>
        <p:spPr>
          <a:xfrm>
            <a:off x="3167731" y="4329724"/>
            <a:ext cx="2927216" cy="512987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th-TH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ทุกกรม</a:t>
            </a:r>
            <a:r>
              <a:rPr lang="th-TH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บูรณา</a:t>
            </a:r>
            <a:r>
              <a:rPr lang="th-TH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การการทำงานร่วมกัน</a:t>
            </a:r>
          </a:p>
        </p:txBody>
      </p:sp>
      <p:cxnSp>
        <p:nvCxnSpPr>
          <p:cNvPr id="49" name="ตัวเชื่อมต่อตรง 48"/>
          <p:cNvCxnSpPr/>
          <p:nvPr/>
        </p:nvCxnSpPr>
        <p:spPr>
          <a:xfrm>
            <a:off x="3366070" y="1857139"/>
            <a:ext cx="0" cy="1385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ตัวเชื่อมต่อตรง 52"/>
          <p:cNvCxnSpPr/>
          <p:nvPr/>
        </p:nvCxnSpPr>
        <p:spPr>
          <a:xfrm>
            <a:off x="5942393" y="1869672"/>
            <a:ext cx="0" cy="1385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55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>
            <a:extLst>
              <a:ext uri="{FF2B5EF4-FFF2-40B4-BE49-F238E27FC236}">
                <a16:creationId xmlns="" xmlns:a16="http://schemas.microsoft.com/office/drawing/2014/main" id="{B74A92B9-4908-4C94-9966-7CA4E75DC6F2}"/>
              </a:ext>
            </a:extLst>
          </p:cNvPr>
          <p:cNvSpPr/>
          <p:nvPr/>
        </p:nvSpPr>
        <p:spPr>
          <a:xfrm>
            <a:off x="0" y="29611"/>
            <a:ext cx="9144000" cy="923926"/>
          </a:xfrm>
          <a:prstGeom prst="rect">
            <a:avLst/>
          </a:prstGeom>
          <a:solidFill>
            <a:srgbClr val="0F6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4" name="Picture 2" descr="D:\LOGO\สำนักอนามัยการเจริญพันธุ์.png">
            <a:extLst>
              <a:ext uri="{FF2B5EF4-FFF2-40B4-BE49-F238E27FC236}">
                <a16:creationId xmlns="" xmlns:a16="http://schemas.microsoft.com/office/drawing/2014/main" id="{1AA7FC40-0FE8-444B-AA68-81D0A4EB15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0697"/>
          <a:stretch/>
        </p:blipFill>
        <p:spPr bwMode="auto">
          <a:xfrm>
            <a:off x="0" y="80171"/>
            <a:ext cx="939072" cy="78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สี่เหลี่ยมผืนผ้า 4">
            <a:extLst>
              <a:ext uri="{FF2B5EF4-FFF2-40B4-BE49-F238E27FC236}">
                <a16:creationId xmlns="" xmlns:a16="http://schemas.microsoft.com/office/drawing/2014/main" id="{2C4CC771-C330-4879-BBEB-DCCDBA75752D}"/>
              </a:ext>
            </a:extLst>
          </p:cNvPr>
          <p:cNvSpPr/>
          <p:nvPr/>
        </p:nvSpPr>
        <p:spPr>
          <a:xfrm>
            <a:off x="890699" y="135020"/>
            <a:ext cx="57196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8954">
              <a:defRPr/>
            </a:pPr>
            <a:r>
              <a:rPr lang="th-TH" altLang="th-TH" sz="4400" b="1" dirty="0">
                <a:solidFill>
                  <a:schemeClr val="bg1"/>
                </a:solidFill>
                <a:latin typeface="TH Sarabun New" panose="020B0500040200020003" pitchFamily="34" charset="-34"/>
                <a:ea typeface="Tahoma" pitchFamily="34" charset="0"/>
                <a:cs typeface="TH Sarabun New" panose="020B0500040200020003" pitchFamily="34" charset="-34"/>
                <a:sym typeface="Tahoma" pitchFamily="34" charset="0"/>
              </a:rPr>
              <a:t>ยุทธศาสตร์เขตสุขภาพที่ 8 ปี 2562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="" xmlns:a16="http://schemas.microsoft.com/office/drawing/2014/main" id="{5FEB7847-A5F2-4D1E-85AC-0A72890F2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8074" y="50026"/>
            <a:ext cx="1619250" cy="779639"/>
          </a:xfrm>
          <a:prstGeom prst="rect">
            <a:avLst/>
          </a:prstGeom>
        </p:spPr>
      </p:pic>
      <p:grpSp>
        <p:nvGrpSpPr>
          <p:cNvPr id="32" name="กลุ่ม 31">
            <a:extLst>
              <a:ext uri="{FF2B5EF4-FFF2-40B4-BE49-F238E27FC236}">
                <a16:creationId xmlns="" xmlns:a16="http://schemas.microsoft.com/office/drawing/2014/main" id="{23942EA6-E608-4604-B460-1E933D4FE089}"/>
              </a:ext>
            </a:extLst>
          </p:cNvPr>
          <p:cNvGrpSpPr/>
          <p:nvPr/>
        </p:nvGrpSpPr>
        <p:grpSpPr>
          <a:xfrm>
            <a:off x="6012724" y="850030"/>
            <a:ext cx="2960145" cy="1732551"/>
            <a:chOff x="469535" y="1024773"/>
            <a:chExt cx="3709059" cy="1994874"/>
          </a:xfrm>
        </p:grpSpPr>
        <p:sp>
          <p:nvSpPr>
            <p:cNvPr id="33" name="สี่เหลี่ยมผืนผ้า 32">
              <a:extLst>
                <a:ext uri="{FF2B5EF4-FFF2-40B4-BE49-F238E27FC236}">
                  <a16:creationId xmlns="" xmlns:a16="http://schemas.microsoft.com/office/drawing/2014/main" id="{B83B2241-D68D-484C-B4BE-8770777623B5}"/>
                </a:ext>
              </a:extLst>
            </p:cNvPr>
            <p:cNvSpPr/>
            <p:nvPr/>
          </p:nvSpPr>
          <p:spPr>
            <a:xfrm>
              <a:off x="469535" y="1198821"/>
              <a:ext cx="3709059" cy="1820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34" name="รูปแบบอิสระ: รูปร่าง 33">
              <a:extLst>
                <a:ext uri="{FF2B5EF4-FFF2-40B4-BE49-F238E27FC236}">
                  <a16:creationId xmlns="" xmlns:a16="http://schemas.microsoft.com/office/drawing/2014/main" id="{BDBD3D3F-1230-41E1-BCAC-EC13153EA522}"/>
                </a:ext>
              </a:extLst>
            </p:cNvPr>
            <p:cNvSpPr/>
            <p:nvPr/>
          </p:nvSpPr>
          <p:spPr>
            <a:xfrm rot="16200000">
              <a:off x="1735427" y="587111"/>
              <a:ext cx="1424767" cy="3270182"/>
            </a:xfrm>
            <a:custGeom>
              <a:avLst/>
              <a:gdLst>
                <a:gd name="connsiteX0" fmla="*/ 1424767 w 1424767"/>
                <a:gd name="connsiteY0" fmla="*/ 1005447 h 3270182"/>
                <a:gd name="connsiteX1" fmla="*/ 1424763 w 1424767"/>
                <a:gd name="connsiteY1" fmla="*/ 1005447 h 3270182"/>
                <a:gd name="connsiteX2" fmla="*/ 1424763 w 1424767"/>
                <a:gd name="connsiteY2" fmla="*/ 3270182 h 3270182"/>
                <a:gd name="connsiteX3" fmla="*/ 0 w 1424767"/>
                <a:gd name="connsiteY3" fmla="*/ 3270182 h 3270182"/>
                <a:gd name="connsiteX4" fmla="*/ 0 w 1424767"/>
                <a:gd name="connsiteY4" fmla="*/ 1005447 h 3270182"/>
                <a:gd name="connsiteX5" fmla="*/ 2 w 1424767"/>
                <a:gd name="connsiteY5" fmla="*/ 1005447 h 3270182"/>
                <a:gd name="connsiteX6" fmla="*/ 2 w 1424767"/>
                <a:gd name="connsiteY6" fmla="*/ 0 h 327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4767" h="3270182">
                  <a:moveTo>
                    <a:pt x="1424767" y="1005447"/>
                  </a:moveTo>
                  <a:lnTo>
                    <a:pt x="1424763" y="1005447"/>
                  </a:lnTo>
                  <a:lnTo>
                    <a:pt x="1424763" y="3270182"/>
                  </a:lnTo>
                  <a:lnTo>
                    <a:pt x="0" y="3270182"/>
                  </a:lnTo>
                  <a:lnTo>
                    <a:pt x="0" y="1005447"/>
                  </a:lnTo>
                  <a:lnTo>
                    <a:pt x="2" y="100544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35" name="รูปแบบอิสระ: รูปร่าง 34">
              <a:extLst>
                <a:ext uri="{FF2B5EF4-FFF2-40B4-BE49-F238E27FC236}">
                  <a16:creationId xmlns="" xmlns:a16="http://schemas.microsoft.com/office/drawing/2014/main" id="{179D23BF-5E71-4B11-85CF-F1C2B49D7A2D}"/>
                </a:ext>
              </a:extLst>
            </p:cNvPr>
            <p:cNvSpPr/>
            <p:nvPr/>
          </p:nvSpPr>
          <p:spPr>
            <a:xfrm>
              <a:off x="1850231" y="1295821"/>
              <a:ext cx="2232671" cy="133748"/>
            </a:xfrm>
            <a:custGeom>
              <a:avLst/>
              <a:gdLst>
                <a:gd name="connsiteX0" fmla="*/ 92114 w 2209301"/>
                <a:gd name="connsiteY0" fmla="*/ 0 h 133748"/>
                <a:gd name="connsiteX1" fmla="*/ 92114 w 2209301"/>
                <a:gd name="connsiteY1" fmla="*/ 2968 h 133748"/>
                <a:gd name="connsiteX2" fmla="*/ 2209301 w 2209301"/>
                <a:gd name="connsiteY2" fmla="*/ 2968 h 133748"/>
                <a:gd name="connsiteX3" fmla="*/ 2209301 w 2209301"/>
                <a:gd name="connsiteY3" fmla="*/ 133748 h 133748"/>
                <a:gd name="connsiteX4" fmla="*/ 92114 w 2209301"/>
                <a:gd name="connsiteY4" fmla="*/ 133748 h 133748"/>
                <a:gd name="connsiteX5" fmla="*/ 90930 w 2209301"/>
                <a:gd name="connsiteY5" fmla="*/ 133748 h 133748"/>
                <a:gd name="connsiteX6" fmla="*/ 0 w 2209301"/>
                <a:gd name="connsiteY6" fmla="*/ 133748 h 133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9301" h="133748">
                  <a:moveTo>
                    <a:pt x="92114" y="0"/>
                  </a:moveTo>
                  <a:lnTo>
                    <a:pt x="92114" y="2968"/>
                  </a:lnTo>
                  <a:lnTo>
                    <a:pt x="2209301" y="2968"/>
                  </a:lnTo>
                  <a:lnTo>
                    <a:pt x="2209301" y="133748"/>
                  </a:lnTo>
                  <a:lnTo>
                    <a:pt x="92114" y="133748"/>
                  </a:lnTo>
                  <a:lnTo>
                    <a:pt x="90930" y="133748"/>
                  </a:lnTo>
                  <a:lnTo>
                    <a:pt x="0" y="133748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6" name="สี่เหลี่ยมผืนผ้า 35">
              <a:extLst>
                <a:ext uri="{FF2B5EF4-FFF2-40B4-BE49-F238E27FC236}">
                  <a16:creationId xmlns="" xmlns:a16="http://schemas.microsoft.com/office/drawing/2014/main" id="{A3AA455F-A7F5-4F1A-BAD6-54E0F23DAAE1}"/>
                </a:ext>
              </a:extLst>
            </p:cNvPr>
            <p:cNvSpPr/>
            <p:nvPr/>
          </p:nvSpPr>
          <p:spPr>
            <a:xfrm rot="18233170">
              <a:off x="131757" y="1712795"/>
              <a:ext cx="183771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8954">
                <a:defRPr/>
              </a:pPr>
              <a:r>
                <a:rPr lang="en-US" altLang="th-TH" sz="2400" b="1" dirty="0">
                  <a:solidFill>
                    <a:srgbClr val="0F6939"/>
                  </a:solidFill>
                  <a:latin typeface="Tahoma" pitchFamily="34" charset="0"/>
                  <a:ea typeface="Tahoma" pitchFamily="34" charset="0"/>
                  <a:cs typeface="Tahoma" pitchFamily="34" charset="0"/>
                  <a:sym typeface="Tahoma" pitchFamily="34" charset="0"/>
                </a:rPr>
                <a:t>S</a:t>
              </a:r>
              <a:r>
                <a:rPr lang="en-US" altLang="th-TH" sz="1600" b="1" dirty="0">
                  <a:solidFill>
                    <a:srgbClr val="0F6939"/>
                  </a:solidFill>
                  <a:latin typeface="Tahoma" pitchFamily="34" charset="0"/>
                  <a:ea typeface="Tahoma" pitchFamily="34" charset="0"/>
                  <a:cs typeface="Tahoma" pitchFamily="34" charset="0"/>
                  <a:sym typeface="Tahoma" pitchFamily="34" charset="0"/>
                </a:rPr>
                <a:t>UPPORT</a:t>
              </a:r>
              <a:endParaRPr lang="th-TH" altLang="th-TH" sz="1600" b="1" dirty="0">
                <a:solidFill>
                  <a:srgbClr val="0F6939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Tahoma" pitchFamily="34" charset="0"/>
              </a:endParaRPr>
            </a:p>
          </p:txBody>
        </p:sp>
        <p:sp>
          <p:nvSpPr>
            <p:cNvPr id="37" name="รูปแบบอิสระ: รูปร่าง 36">
              <a:extLst>
                <a:ext uri="{FF2B5EF4-FFF2-40B4-BE49-F238E27FC236}">
                  <a16:creationId xmlns="" xmlns:a16="http://schemas.microsoft.com/office/drawing/2014/main" id="{4C914A19-7A3D-4312-B664-E6E7C9261078}"/>
                </a:ext>
              </a:extLst>
            </p:cNvPr>
            <p:cNvSpPr/>
            <p:nvPr/>
          </p:nvSpPr>
          <p:spPr>
            <a:xfrm rot="16200000">
              <a:off x="421759" y="1481544"/>
              <a:ext cx="1641355" cy="1269908"/>
            </a:xfrm>
            <a:custGeom>
              <a:avLst/>
              <a:gdLst>
                <a:gd name="connsiteX0" fmla="*/ 1655884 w 1655884"/>
                <a:gd name="connsiteY0" fmla="*/ 1168546 h 1285754"/>
                <a:gd name="connsiteX1" fmla="*/ 1655879 w 1655884"/>
                <a:gd name="connsiteY1" fmla="*/ 1168546 h 1285754"/>
                <a:gd name="connsiteX2" fmla="*/ 1655879 w 1655884"/>
                <a:gd name="connsiteY2" fmla="*/ 1285754 h 1285754"/>
                <a:gd name="connsiteX3" fmla="*/ 0 w 1655884"/>
                <a:gd name="connsiteY3" fmla="*/ 117212 h 1285754"/>
                <a:gd name="connsiteX4" fmla="*/ 0 w 1655884"/>
                <a:gd name="connsiteY4" fmla="*/ 0 h 128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5884" h="1285754">
                  <a:moveTo>
                    <a:pt x="1655884" y="1168546"/>
                  </a:moveTo>
                  <a:lnTo>
                    <a:pt x="1655879" y="1168546"/>
                  </a:lnTo>
                  <a:lnTo>
                    <a:pt x="1655879" y="1285754"/>
                  </a:lnTo>
                  <a:lnTo>
                    <a:pt x="0" y="1172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grpSp>
        <p:nvGrpSpPr>
          <p:cNvPr id="1029" name="กลุ่ม 1028">
            <a:extLst>
              <a:ext uri="{FF2B5EF4-FFF2-40B4-BE49-F238E27FC236}">
                <a16:creationId xmlns="" xmlns:a16="http://schemas.microsoft.com/office/drawing/2014/main" id="{B79FAA4D-70C4-4C2B-8322-5DAC1DCFC4B2}"/>
              </a:ext>
            </a:extLst>
          </p:cNvPr>
          <p:cNvGrpSpPr/>
          <p:nvPr/>
        </p:nvGrpSpPr>
        <p:grpSpPr>
          <a:xfrm>
            <a:off x="97138" y="855837"/>
            <a:ext cx="2867558" cy="1737630"/>
            <a:chOff x="469535" y="1024773"/>
            <a:chExt cx="3709059" cy="1994874"/>
          </a:xfrm>
        </p:grpSpPr>
        <p:grpSp>
          <p:nvGrpSpPr>
            <p:cNvPr id="25" name="กลุ่ม 24">
              <a:extLst>
                <a:ext uri="{FF2B5EF4-FFF2-40B4-BE49-F238E27FC236}">
                  <a16:creationId xmlns="" xmlns:a16="http://schemas.microsoft.com/office/drawing/2014/main" id="{1E0BF04E-6569-49FD-BB91-A8A6CFD1D3E1}"/>
                </a:ext>
              </a:extLst>
            </p:cNvPr>
            <p:cNvGrpSpPr/>
            <p:nvPr/>
          </p:nvGrpSpPr>
          <p:grpSpPr>
            <a:xfrm>
              <a:off x="469535" y="1024773"/>
              <a:ext cx="3709059" cy="1994874"/>
              <a:chOff x="469535" y="1024773"/>
              <a:chExt cx="3709059" cy="1994874"/>
            </a:xfrm>
          </p:grpSpPr>
          <p:sp>
            <p:nvSpPr>
              <p:cNvPr id="9" name="สี่เหลี่ยมผืนผ้า 8">
                <a:extLst>
                  <a:ext uri="{FF2B5EF4-FFF2-40B4-BE49-F238E27FC236}">
                    <a16:creationId xmlns="" xmlns:a16="http://schemas.microsoft.com/office/drawing/2014/main" id="{4B23B82F-ECC6-42EF-9626-229B7573CCDE}"/>
                  </a:ext>
                </a:extLst>
              </p:cNvPr>
              <p:cNvSpPr/>
              <p:nvPr/>
            </p:nvSpPr>
            <p:spPr>
              <a:xfrm>
                <a:off x="469535" y="1198821"/>
                <a:ext cx="3709059" cy="18208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2" name="รูปแบบอิสระ: รูปร่าง 11">
                <a:extLst>
                  <a:ext uri="{FF2B5EF4-FFF2-40B4-BE49-F238E27FC236}">
                    <a16:creationId xmlns="" xmlns:a16="http://schemas.microsoft.com/office/drawing/2014/main" id="{FCF9A3DD-B91A-4A22-BB2C-FD105CFCB150}"/>
                  </a:ext>
                </a:extLst>
              </p:cNvPr>
              <p:cNvSpPr/>
              <p:nvPr/>
            </p:nvSpPr>
            <p:spPr>
              <a:xfrm rot="16200000">
                <a:off x="1735427" y="587111"/>
                <a:ext cx="1424767" cy="3270182"/>
              </a:xfrm>
              <a:custGeom>
                <a:avLst/>
                <a:gdLst>
                  <a:gd name="connsiteX0" fmla="*/ 1424767 w 1424767"/>
                  <a:gd name="connsiteY0" fmla="*/ 1005447 h 3270182"/>
                  <a:gd name="connsiteX1" fmla="*/ 1424763 w 1424767"/>
                  <a:gd name="connsiteY1" fmla="*/ 1005447 h 3270182"/>
                  <a:gd name="connsiteX2" fmla="*/ 1424763 w 1424767"/>
                  <a:gd name="connsiteY2" fmla="*/ 3270182 h 3270182"/>
                  <a:gd name="connsiteX3" fmla="*/ 0 w 1424767"/>
                  <a:gd name="connsiteY3" fmla="*/ 3270182 h 3270182"/>
                  <a:gd name="connsiteX4" fmla="*/ 0 w 1424767"/>
                  <a:gd name="connsiteY4" fmla="*/ 1005447 h 3270182"/>
                  <a:gd name="connsiteX5" fmla="*/ 2 w 1424767"/>
                  <a:gd name="connsiteY5" fmla="*/ 1005447 h 3270182"/>
                  <a:gd name="connsiteX6" fmla="*/ 2 w 1424767"/>
                  <a:gd name="connsiteY6" fmla="*/ 0 h 3270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4767" h="3270182">
                    <a:moveTo>
                      <a:pt x="1424767" y="1005447"/>
                    </a:moveTo>
                    <a:lnTo>
                      <a:pt x="1424763" y="1005447"/>
                    </a:lnTo>
                    <a:lnTo>
                      <a:pt x="1424763" y="3270182"/>
                    </a:lnTo>
                    <a:lnTo>
                      <a:pt x="0" y="3270182"/>
                    </a:lnTo>
                    <a:lnTo>
                      <a:pt x="0" y="1005447"/>
                    </a:lnTo>
                    <a:lnTo>
                      <a:pt x="2" y="100544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8" name="รูปแบบอิสระ: รูปร่าง 17">
                <a:extLst>
                  <a:ext uri="{FF2B5EF4-FFF2-40B4-BE49-F238E27FC236}">
                    <a16:creationId xmlns="" xmlns:a16="http://schemas.microsoft.com/office/drawing/2014/main" id="{B74E7FF7-1485-48B3-A1CC-5A284C04D318}"/>
                  </a:ext>
                </a:extLst>
              </p:cNvPr>
              <p:cNvSpPr/>
              <p:nvPr/>
            </p:nvSpPr>
            <p:spPr>
              <a:xfrm>
                <a:off x="1850231" y="1295821"/>
                <a:ext cx="2232671" cy="133748"/>
              </a:xfrm>
              <a:custGeom>
                <a:avLst/>
                <a:gdLst>
                  <a:gd name="connsiteX0" fmla="*/ 92114 w 2209301"/>
                  <a:gd name="connsiteY0" fmla="*/ 0 h 133748"/>
                  <a:gd name="connsiteX1" fmla="*/ 92114 w 2209301"/>
                  <a:gd name="connsiteY1" fmla="*/ 2968 h 133748"/>
                  <a:gd name="connsiteX2" fmla="*/ 2209301 w 2209301"/>
                  <a:gd name="connsiteY2" fmla="*/ 2968 h 133748"/>
                  <a:gd name="connsiteX3" fmla="*/ 2209301 w 2209301"/>
                  <a:gd name="connsiteY3" fmla="*/ 133748 h 133748"/>
                  <a:gd name="connsiteX4" fmla="*/ 92114 w 2209301"/>
                  <a:gd name="connsiteY4" fmla="*/ 133748 h 133748"/>
                  <a:gd name="connsiteX5" fmla="*/ 90930 w 2209301"/>
                  <a:gd name="connsiteY5" fmla="*/ 133748 h 133748"/>
                  <a:gd name="connsiteX6" fmla="*/ 0 w 2209301"/>
                  <a:gd name="connsiteY6" fmla="*/ 133748 h 133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09301" h="133748">
                    <a:moveTo>
                      <a:pt x="92114" y="0"/>
                    </a:moveTo>
                    <a:lnTo>
                      <a:pt x="92114" y="2968"/>
                    </a:lnTo>
                    <a:lnTo>
                      <a:pt x="2209301" y="2968"/>
                    </a:lnTo>
                    <a:lnTo>
                      <a:pt x="2209301" y="133748"/>
                    </a:lnTo>
                    <a:lnTo>
                      <a:pt x="92114" y="133748"/>
                    </a:lnTo>
                    <a:lnTo>
                      <a:pt x="90930" y="133748"/>
                    </a:lnTo>
                    <a:lnTo>
                      <a:pt x="0" y="133748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9" name="สี่เหลี่ยมผืนผ้า 18">
                <a:extLst>
                  <a:ext uri="{FF2B5EF4-FFF2-40B4-BE49-F238E27FC236}">
                    <a16:creationId xmlns="" xmlns:a16="http://schemas.microsoft.com/office/drawing/2014/main" id="{DB980F48-80BF-4F8F-8840-E01F74104B0A}"/>
                  </a:ext>
                </a:extLst>
              </p:cNvPr>
              <p:cNvSpPr/>
              <p:nvPr/>
            </p:nvSpPr>
            <p:spPr>
              <a:xfrm rot="18233170">
                <a:off x="131757" y="1712795"/>
                <a:ext cx="183771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88954">
                  <a:defRPr/>
                </a:pPr>
                <a:r>
                  <a:rPr lang="en-US" altLang="th-TH" sz="2400" b="1" dirty="0">
                    <a:solidFill>
                      <a:schemeClr val="accent2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  <a:sym typeface="Tahoma" pitchFamily="34" charset="0"/>
                  </a:rPr>
                  <a:t>E</a:t>
                </a:r>
                <a:r>
                  <a:rPr lang="en-US" altLang="th-TH" sz="1600" b="1" dirty="0">
                    <a:solidFill>
                      <a:schemeClr val="accent2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  <a:sym typeface="Tahoma" pitchFamily="34" charset="0"/>
                  </a:rPr>
                  <a:t>XCELLENCE</a:t>
                </a:r>
                <a:endParaRPr lang="th-TH" altLang="th-TH" sz="1600" b="1" dirty="0">
                  <a:solidFill>
                    <a:schemeClr val="accent2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  <a:sym typeface="Tahoma" pitchFamily="34" charset="0"/>
                </a:endParaRPr>
              </a:p>
            </p:txBody>
          </p:sp>
          <p:sp>
            <p:nvSpPr>
              <p:cNvPr id="24" name="รูปแบบอิสระ: รูปร่าง 23">
                <a:extLst>
                  <a:ext uri="{FF2B5EF4-FFF2-40B4-BE49-F238E27FC236}">
                    <a16:creationId xmlns="" xmlns:a16="http://schemas.microsoft.com/office/drawing/2014/main" id="{C21481B9-EFB2-4ABB-AC17-B0E3049E6D42}"/>
                  </a:ext>
                </a:extLst>
              </p:cNvPr>
              <p:cNvSpPr/>
              <p:nvPr/>
            </p:nvSpPr>
            <p:spPr>
              <a:xfrm rot="16200000">
                <a:off x="421759" y="1481544"/>
                <a:ext cx="1641355" cy="1269908"/>
              </a:xfrm>
              <a:custGeom>
                <a:avLst/>
                <a:gdLst>
                  <a:gd name="connsiteX0" fmla="*/ 1655884 w 1655884"/>
                  <a:gd name="connsiteY0" fmla="*/ 1168546 h 1285754"/>
                  <a:gd name="connsiteX1" fmla="*/ 1655879 w 1655884"/>
                  <a:gd name="connsiteY1" fmla="*/ 1168546 h 1285754"/>
                  <a:gd name="connsiteX2" fmla="*/ 1655879 w 1655884"/>
                  <a:gd name="connsiteY2" fmla="*/ 1285754 h 1285754"/>
                  <a:gd name="connsiteX3" fmla="*/ 0 w 1655884"/>
                  <a:gd name="connsiteY3" fmla="*/ 117212 h 1285754"/>
                  <a:gd name="connsiteX4" fmla="*/ 0 w 1655884"/>
                  <a:gd name="connsiteY4" fmla="*/ 0 h 1285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5884" h="1285754">
                    <a:moveTo>
                      <a:pt x="1655884" y="1168546"/>
                    </a:moveTo>
                    <a:lnTo>
                      <a:pt x="1655879" y="1168546"/>
                    </a:lnTo>
                    <a:lnTo>
                      <a:pt x="1655879" y="1285754"/>
                    </a:lnTo>
                    <a:lnTo>
                      <a:pt x="0" y="1172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  <p:grpSp>
          <p:nvGrpSpPr>
            <p:cNvPr id="49" name="กลุ่ม 48">
              <a:extLst>
                <a:ext uri="{FF2B5EF4-FFF2-40B4-BE49-F238E27FC236}">
                  <a16:creationId xmlns="" xmlns:a16="http://schemas.microsoft.com/office/drawing/2014/main" id="{9C1B0249-CE92-4A42-8839-4DC695F06A19}"/>
                </a:ext>
              </a:extLst>
            </p:cNvPr>
            <p:cNvGrpSpPr/>
            <p:nvPr/>
          </p:nvGrpSpPr>
          <p:grpSpPr>
            <a:xfrm>
              <a:off x="1924110" y="1833005"/>
              <a:ext cx="673012" cy="940468"/>
              <a:chOff x="1924110" y="1833005"/>
              <a:chExt cx="673012" cy="940468"/>
            </a:xfrm>
          </p:grpSpPr>
          <p:grpSp>
            <p:nvGrpSpPr>
              <p:cNvPr id="44" name="กลุ่ม 43">
                <a:extLst>
                  <a:ext uri="{FF2B5EF4-FFF2-40B4-BE49-F238E27FC236}">
                    <a16:creationId xmlns="" xmlns:a16="http://schemas.microsoft.com/office/drawing/2014/main" id="{651D916B-2B4B-4396-A8CF-134D0022A63E}"/>
                  </a:ext>
                </a:extLst>
              </p:cNvPr>
              <p:cNvGrpSpPr/>
              <p:nvPr/>
            </p:nvGrpSpPr>
            <p:grpSpPr>
              <a:xfrm>
                <a:off x="1924110" y="1833005"/>
                <a:ext cx="673012" cy="940468"/>
                <a:chOff x="1683658" y="2859314"/>
                <a:chExt cx="1451430" cy="3846290"/>
              </a:xfrm>
            </p:grpSpPr>
            <p:sp>
              <p:nvSpPr>
                <p:cNvPr id="39" name="สี่เหลี่ยมผืนผ้า: มุมมนด้านบน 38">
                  <a:extLst>
                    <a:ext uri="{FF2B5EF4-FFF2-40B4-BE49-F238E27FC236}">
                      <a16:creationId xmlns="" xmlns:a16="http://schemas.microsoft.com/office/drawing/2014/main" id="{1B8329D9-8176-4829-A879-0623D16D737E}"/>
                    </a:ext>
                  </a:extLst>
                </p:cNvPr>
                <p:cNvSpPr/>
                <p:nvPr/>
              </p:nvSpPr>
              <p:spPr>
                <a:xfrm>
                  <a:off x="1683658" y="2859314"/>
                  <a:ext cx="1451430" cy="1854439"/>
                </a:xfrm>
                <a:prstGeom prst="round2SameRect">
                  <a:avLst/>
                </a:prstGeom>
                <a:solidFill>
                  <a:srgbClr val="FF46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รูปแบบอิสระ: รูปร่าง 41">
                  <a:extLst>
                    <a:ext uri="{FF2B5EF4-FFF2-40B4-BE49-F238E27FC236}">
                      <a16:creationId xmlns="" xmlns:a16="http://schemas.microsoft.com/office/drawing/2014/main" id="{2EF12114-B338-4BB1-94CA-ED5372B7A812}"/>
                    </a:ext>
                  </a:extLst>
                </p:cNvPr>
                <p:cNvSpPr/>
                <p:nvPr/>
              </p:nvSpPr>
              <p:spPr>
                <a:xfrm rot="10800000">
                  <a:off x="1683658" y="3740429"/>
                  <a:ext cx="1451430" cy="2965175"/>
                </a:xfrm>
                <a:custGeom>
                  <a:avLst/>
                  <a:gdLst>
                    <a:gd name="connsiteX0" fmla="*/ 1712685 w 1712685"/>
                    <a:gd name="connsiteY0" fmla="*/ 3106058 h 3106058"/>
                    <a:gd name="connsiteX1" fmla="*/ 1429657 w 1712685"/>
                    <a:gd name="connsiteY1" fmla="*/ 3106058 h 3106058"/>
                    <a:gd name="connsiteX2" fmla="*/ 852714 w 1712685"/>
                    <a:gd name="connsiteY2" fmla="*/ 2529115 h 3106058"/>
                    <a:gd name="connsiteX3" fmla="*/ 275771 w 1712685"/>
                    <a:gd name="connsiteY3" fmla="*/ 3106058 h 3106058"/>
                    <a:gd name="connsiteX4" fmla="*/ 0 w 1712685"/>
                    <a:gd name="connsiteY4" fmla="*/ 3106058 h 3106058"/>
                    <a:gd name="connsiteX5" fmla="*/ 0 w 1712685"/>
                    <a:gd name="connsiteY5" fmla="*/ 285453 h 3106058"/>
                    <a:gd name="connsiteX6" fmla="*/ 285453 w 1712685"/>
                    <a:gd name="connsiteY6" fmla="*/ 0 h 3106058"/>
                    <a:gd name="connsiteX7" fmla="*/ 1427232 w 1712685"/>
                    <a:gd name="connsiteY7" fmla="*/ 0 h 3106058"/>
                    <a:gd name="connsiteX8" fmla="*/ 1712685 w 1712685"/>
                    <a:gd name="connsiteY8" fmla="*/ 285453 h 3106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12685" h="3106058">
                      <a:moveTo>
                        <a:pt x="1712685" y="3106058"/>
                      </a:moveTo>
                      <a:lnTo>
                        <a:pt x="1429657" y="3106058"/>
                      </a:lnTo>
                      <a:cubicBezTo>
                        <a:pt x="1429657" y="2787421"/>
                        <a:pt x="1171351" y="2529115"/>
                        <a:pt x="852714" y="2529115"/>
                      </a:cubicBezTo>
                      <a:cubicBezTo>
                        <a:pt x="534077" y="2529115"/>
                        <a:pt x="275771" y="2787421"/>
                        <a:pt x="275771" y="3106058"/>
                      </a:cubicBezTo>
                      <a:lnTo>
                        <a:pt x="0" y="3106058"/>
                      </a:lnTo>
                      <a:lnTo>
                        <a:pt x="0" y="285453"/>
                      </a:lnTo>
                      <a:cubicBezTo>
                        <a:pt x="0" y="127802"/>
                        <a:pt x="127802" y="0"/>
                        <a:pt x="285453" y="0"/>
                      </a:cubicBezTo>
                      <a:lnTo>
                        <a:pt x="1427232" y="0"/>
                      </a:lnTo>
                      <a:cubicBezTo>
                        <a:pt x="1584883" y="0"/>
                        <a:pt x="1712685" y="127802"/>
                        <a:pt x="1712685" y="2854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27000" sx="107000" sy="107000" algn="ctr" rotWithShape="0">
                    <a:schemeClr val="tx1">
                      <a:alpha val="23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EA06BF"/>
                    </a:solidFill>
                  </a:endParaRPr>
                </a:p>
              </p:txBody>
            </p:sp>
          </p:grpSp>
          <p:sp>
            <p:nvSpPr>
              <p:cNvPr id="46" name="กล่องข้อความ 45">
                <a:extLst>
                  <a:ext uri="{FF2B5EF4-FFF2-40B4-BE49-F238E27FC236}">
                    <a16:creationId xmlns="" xmlns:a16="http://schemas.microsoft.com/office/drawing/2014/main" id="{7413623F-A9FB-4F91-8E78-DA6B75B94B7B}"/>
                  </a:ext>
                </a:extLst>
              </p:cNvPr>
              <p:cNvSpPr txBox="1"/>
              <p:nvPr/>
            </p:nvSpPr>
            <p:spPr>
              <a:xfrm>
                <a:off x="1941121" y="1833005"/>
                <a:ext cx="63671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SERVICE</a:t>
                </a:r>
                <a:endParaRPr lang="th-TH" sz="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7" name="กล่องข้อความ 46">
                <a:extLst>
                  <a:ext uri="{FF2B5EF4-FFF2-40B4-BE49-F238E27FC236}">
                    <a16:creationId xmlns="" xmlns:a16="http://schemas.microsoft.com/office/drawing/2014/main" id="{10CED38E-3AE9-495D-806A-E2EE3F511886}"/>
                  </a:ext>
                </a:extLst>
              </p:cNvPr>
              <p:cNvSpPr txBox="1"/>
              <p:nvPr/>
            </p:nvSpPr>
            <p:spPr>
              <a:xfrm>
                <a:off x="1957529" y="2125705"/>
                <a:ext cx="59984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solidFill>
                      <a:schemeClr val="accent2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STEMI</a:t>
                </a:r>
                <a:endParaRPr lang="th-TH" sz="1000" b="1" dirty="0">
                  <a:solidFill>
                    <a:schemeClr val="accent2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0" name="กลุ่ม 49">
              <a:extLst>
                <a:ext uri="{FF2B5EF4-FFF2-40B4-BE49-F238E27FC236}">
                  <a16:creationId xmlns="" xmlns:a16="http://schemas.microsoft.com/office/drawing/2014/main" id="{D59B0A65-55CE-425B-9553-8EFE64FDB4AA}"/>
                </a:ext>
              </a:extLst>
            </p:cNvPr>
            <p:cNvGrpSpPr/>
            <p:nvPr/>
          </p:nvGrpSpPr>
          <p:grpSpPr>
            <a:xfrm>
              <a:off x="2751420" y="1832597"/>
              <a:ext cx="750526" cy="940468"/>
              <a:chOff x="1884361" y="1833005"/>
              <a:chExt cx="750526" cy="940468"/>
            </a:xfrm>
          </p:grpSpPr>
          <p:grpSp>
            <p:nvGrpSpPr>
              <p:cNvPr id="51" name="กลุ่ม 50">
                <a:extLst>
                  <a:ext uri="{FF2B5EF4-FFF2-40B4-BE49-F238E27FC236}">
                    <a16:creationId xmlns="" xmlns:a16="http://schemas.microsoft.com/office/drawing/2014/main" id="{FA627457-64FB-4B62-9270-4102636D667C}"/>
                  </a:ext>
                </a:extLst>
              </p:cNvPr>
              <p:cNvGrpSpPr/>
              <p:nvPr/>
            </p:nvGrpSpPr>
            <p:grpSpPr>
              <a:xfrm>
                <a:off x="1924110" y="1833005"/>
                <a:ext cx="673012" cy="940468"/>
                <a:chOff x="1683658" y="2859314"/>
                <a:chExt cx="1451430" cy="3846290"/>
              </a:xfrm>
            </p:grpSpPr>
            <p:sp>
              <p:nvSpPr>
                <p:cNvPr id="55" name="สี่เหลี่ยมผืนผ้า: มุมมนด้านบน 54">
                  <a:extLst>
                    <a:ext uri="{FF2B5EF4-FFF2-40B4-BE49-F238E27FC236}">
                      <a16:creationId xmlns="" xmlns:a16="http://schemas.microsoft.com/office/drawing/2014/main" id="{4E702A57-495E-421B-BEE5-1CD61FEB6F9F}"/>
                    </a:ext>
                  </a:extLst>
                </p:cNvPr>
                <p:cNvSpPr/>
                <p:nvPr/>
              </p:nvSpPr>
              <p:spPr>
                <a:xfrm>
                  <a:off x="1683658" y="2859314"/>
                  <a:ext cx="1451430" cy="1854439"/>
                </a:xfrm>
                <a:prstGeom prst="round2SameRect">
                  <a:avLst/>
                </a:prstGeom>
                <a:solidFill>
                  <a:srgbClr val="748DC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รูปแบบอิสระ: รูปร่าง 55">
                  <a:extLst>
                    <a:ext uri="{FF2B5EF4-FFF2-40B4-BE49-F238E27FC236}">
                      <a16:creationId xmlns="" xmlns:a16="http://schemas.microsoft.com/office/drawing/2014/main" id="{135904D0-67C5-4E81-972A-E253DF03D72C}"/>
                    </a:ext>
                  </a:extLst>
                </p:cNvPr>
                <p:cNvSpPr/>
                <p:nvPr/>
              </p:nvSpPr>
              <p:spPr>
                <a:xfrm rot="10800000">
                  <a:off x="1683658" y="3740429"/>
                  <a:ext cx="1451430" cy="2965175"/>
                </a:xfrm>
                <a:custGeom>
                  <a:avLst/>
                  <a:gdLst>
                    <a:gd name="connsiteX0" fmla="*/ 1712685 w 1712685"/>
                    <a:gd name="connsiteY0" fmla="*/ 3106058 h 3106058"/>
                    <a:gd name="connsiteX1" fmla="*/ 1429657 w 1712685"/>
                    <a:gd name="connsiteY1" fmla="*/ 3106058 h 3106058"/>
                    <a:gd name="connsiteX2" fmla="*/ 852714 w 1712685"/>
                    <a:gd name="connsiteY2" fmla="*/ 2529115 h 3106058"/>
                    <a:gd name="connsiteX3" fmla="*/ 275771 w 1712685"/>
                    <a:gd name="connsiteY3" fmla="*/ 3106058 h 3106058"/>
                    <a:gd name="connsiteX4" fmla="*/ 0 w 1712685"/>
                    <a:gd name="connsiteY4" fmla="*/ 3106058 h 3106058"/>
                    <a:gd name="connsiteX5" fmla="*/ 0 w 1712685"/>
                    <a:gd name="connsiteY5" fmla="*/ 285453 h 3106058"/>
                    <a:gd name="connsiteX6" fmla="*/ 285453 w 1712685"/>
                    <a:gd name="connsiteY6" fmla="*/ 0 h 3106058"/>
                    <a:gd name="connsiteX7" fmla="*/ 1427232 w 1712685"/>
                    <a:gd name="connsiteY7" fmla="*/ 0 h 3106058"/>
                    <a:gd name="connsiteX8" fmla="*/ 1712685 w 1712685"/>
                    <a:gd name="connsiteY8" fmla="*/ 285453 h 3106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12685" h="3106058">
                      <a:moveTo>
                        <a:pt x="1712685" y="3106058"/>
                      </a:moveTo>
                      <a:lnTo>
                        <a:pt x="1429657" y="3106058"/>
                      </a:lnTo>
                      <a:cubicBezTo>
                        <a:pt x="1429657" y="2787421"/>
                        <a:pt x="1171351" y="2529115"/>
                        <a:pt x="852714" y="2529115"/>
                      </a:cubicBezTo>
                      <a:cubicBezTo>
                        <a:pt x="534077" y="2529115"/>
                        <a:pt x="275771" y="2787421"/>
                        <a:pt x="275771" y="3106058"/>
                      </a:cubicBezTo>
                      <a:lnTo>
                        <a:pt x="0" y="3106058"/>
                      </a:lnTo>
                      <a:lnTo>
                        <a:pt x="0" y="285453"/>
                      </a:lnTo>
                      <a:cubicBezTo>
                        <a:pt x="0" y="127802"/>
                        <a:pt x="127802" y="0"/>
                        <a:pt x="285453" y="0"/>
                      </a:cubicBezTo>
                      <a:lnTo>
                        <a:pt x="1427232" y="0"/>
                      </a:lnTo>
                      <a:cubicBezTo>
                        <a:pt x="1584883" y="0"/>
                        <a:pt x="1712685" y="127802"/>
                        <a:pt x="1712685" y="2854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27000" sx="107000" sy="107000" algn="ctr" rotWithShape="0">
                    <a:schemeClr val="tx1">
                      <a:alpha val="23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EA06BF"/>
                    </a:solidFill>
                  </a:endParaRPr>
                </a:p>
              </p:txBody>
            </p:sp>
          </p:grpSp>
          <p:sp>
            <p:nvSpPr>
              <p:cNvPr id="52" name="กล่องข้อความ 51">
                <a:extLst>
                  <a:ext uri="{FF2B5EF4-FFF2-40B4-BE49-F238E27FC236}">
                    <a16:creationId xmlns="" xmlns:a16="http://schemas.microsoft.com/office/drawing/2014/main" id="{9D592F73-0EEE-4246-B8FE-B6EAA6F44C09}"/>
                  </a:ext>
                </a:extLst>
              </p:cNvPr>
              <p:cNvSpPr txBox="1"/>
              <p:nvPr/>
            </p:nvSpPr>
            <p:spPr>
              <a:xfrm>
                <a:off x="1961903" y="1833005"/>
                <a:ext cx="56778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PP &amp; P</a:t>
                </a:r>
                <a:endParaRPr lang="th-TH" sz="9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4" name="กล่องข้อความ 53">
                <a:extLst>
                  <a:ext uri="{FF2B5EF4-FFF2-40B4-BE49-F238E27FC236}">
                    <a16:creationId xmlns="" xmlns:a16="http://schemas.microsoft.com/office/drawing/2014/main" id="{854CA6A0-015B-4388-8356-7789E3996F6E}"/>
                  </a:ext>
                </a:extLst>
              </p:cNvPr>
              <p:cNvSpPr txBox="1"/>
              <p:nvPr/>
            </p:nvSpPr>
            <p:spPr>
              <a:xfrm>
                <a:off x="1884361" y="2147451"/>
                <a:ext cx="75052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800" b="1" dirty="0">
                    <a:solidFill>
                      <a:srgbClr val="09218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ไข้เลือดออก</a:t>
                </a:r>
              </a:p>
            </p:txBody>
          </p:sp>
        </p:grpSp>
        <p:pic>
          <p:nvPicPr>
            <p:cNvPr id="1026" name="Picture 2" descr="ผลการค้นหารูปภาพสำหรับ ยุงลาย">
              <a:extLst>
                <a:ext uri="{FF2B5EF4-FFF2-40B4-BE49-F238E27FC236}">
                  <a16:creationId xmlns="" xmlns:a16="http://schemas.microsoft.com/office/drawing/2014/main" id="{67C90D7B-FB35-4186-808D-3AEF144488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4144" y="2388340"/>
              <a:ext cx="462949" cy="374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" name="รูปภาพ 113">
              <a:extLst>
                <a:ext uri="{FF2B5EF4-FFF2-40B4-BE49-F238E27FC236}">
                  <a16:creationId xmlns="" xmlns:a16="http://schemas.microsoft.com/office/drawing/2014/main" id="{9047C1F3-078B-49DE-98CE-3BD209DD3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2085" y="2354156"/>
              <a:ext cx="387817" cy="387817"/>
            </a:xfrm>
            <a:prstGeom prst="rect">
              <a:avLst/>
            </a:prstGeom>
          </p:spPr>
        </p:pic>
      </p:grpSp>
      <p:grpSp>
        <p:nvGrpSpPr>
          <p:cNvPr id="1030" name="กลุ่ม 1029">
            <a:extLst>
              <a:ext uri="{FF2B5EF4-FFF2-40B4-BE49-F238E27FC236}">
                <a16:creationId xmlns="" xmlns:a16="http://schemas.microsoft.com/office/drawing/2014/main" id="{75B59D1E-4313-4D02-8657-C38CB1821F66}"/>
              </a:ext>
            </a:extLst>
          </p:cNvPr>
          <p:cNvGrpSpPr/>
          <p:nvPr/>
        </p:nvGrpSpPr>
        <p:grpSpPr>
          <a:xfrm>
            <a:off x="3078497" y="729247"/>
            <a:ext cx="2719960" cy="1820826"/>
            <a:chOff x="4383831" y="826736"/>
            <a:chExt cx="4130491" cy="2184320"/>
          </a:xfrm>
        </p:grpSpPr>
        <p:grpSp>
          <p:nvGrpSpPr>
            <p:cNvPr id="26" name="กลุ่ม 25">
              <a:extLst>
                <a:ext uri="{FF2B5EF4-FFF2-40B4-BE49-F238E27FC236}">
                  <a16:creationId xmlns="" xmlns:a16="http://schemas.microsoft.com/office/drawing/2014/main" id="{9CDAF41C-679D-492B-99DB-B5F45BC18539}"/>
                </a:ext>
              </a:extLst>
            </p:cNvPr>
            <p:cNvGrpSpPr/>
            <p:nvPr/>
          </p:nvGrpSpPr>
          <p:grpSpPr>
            <a:xfrm>
              <a:off x="4383831" y="826736"/>
              <a:ext cx="4130491" cy="2184320"/>
              <a:chOff x="374690" y="835327"/>
              <a:chExt cx="3803904" cy="2184320"/>
            </a:xfrm>
          </p:grpSpPr>
          <p:sp>
            <p:nvSpPr>
              <p:cNvPr id="27" name="สี่เหลี่ยมผืนผ้า 26">
                <a:extLst>
                  <a:ext uri="{FF2B5EF4-FFF2-40B4-BE49-F238E27FC236}">
                    <a16:creationId xmlns="" xmlns:a16="http://schemas.microsoft.com/office/drawing/2014/main" id="{4B4637DA-FF9C-4DEC-8748-F463E5E50321}"/>
                  </a:ext>
                </a:extLst>
              </p:cNvPr>
              <p:cNvSpPr/>
              <p:nvPr/>
            </p:nvSpPr>
            <p:spPr>
              <a:xfrm>
                <a:off x="374690" y="1198821"/>
                <a:ext cx="3803904" cy="18208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28" name="รูปแบบอิสระ: รูปร่าง 27">
                <a:extLst>
                  <a:ext uri="{FF2B5EF4-FFF2-40B4-BE49-F238E27FC236}">
                    <a16:creationId xmlns="" xmlns:a16="http://schemas.microsoft.com/office/drawing/2014/main" id="{33A39B7D-FD62-448D-B775-E21208425449}"/>
                  </a:ext>
                </a:extLst>
              </p:cNvPr>
              <p:cNvSpPr/>
              <p:nvPr/>
            </p:nvSpPr>
            <p:spPr>
              <a:xfrm rot="16200000">
                <a:off x="1653196" y="504879"/>
                <a:ext cx="1424767" cy="3434645"/>
              </a:xfrm>
              <a:custGeom>
                <a:avLst/>
                <a:gdLst>
                  <a:gd name="connsiteX0" fmla="*/ 1424767 w 1424767"/>
                  <a:gd name="connsiteY0" fmla="*/ 1005447 h 3270182"/>
                  <a:gd name="connsiteX1" fmla="*/ 1424763 w 1424767"/>
                  <a:gd name="connsiteY1" fmla="*/ 1005447 h 3270182"/>
                  <a:gd name="connsiteX2" fmla="*/ 1424763 w 1424767"/>
                  <a:gd name="connsiteY2" fmla="*/ 3270182 h 3270182"/>
                  <a:gd name="connsiteX3" fmla="*/ 0 w 1424767"/>
                  <a:gd name="connsiteY3" fmla="*/ 3270182 h 3270182"/>
                  <a:gd name="connsiteX4" fmla="*/ 0 w 1424767"/>
                  <a:gd name="connsiteY4" fmla="*/ 1005447 h 3270182"/>
                  <a:gd name="connsiteX5" fmla="*/ 2 w 1424767"/>
                  <a:gd name="connsiteY5" fmla="*/ 1005447 h 3270182"/>
                  <a:gd name="connsiteX6" fmla="*/ 2 w 1424767"/>
                  <a:gd name="connsiteY6" fmla="*/ 0 h 3270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4767" h="3270182">
                    <a:moveTo>
                      <a:pt x="1424767" y="1005447"/>
                    </a:moveTo>
                    <a:lnTo>
                      <a:pt x="1424763" y="1005447"/>
                    </a:lnTo>
                    <a:lnTo>
                      <a:pt x="1424763" y="3270182"/>
                    </a:lnTo>
                    <a:lnTo>
                      <a:pt x="0" y="3270182"/>
                    </a:lnTo>
                    <a:lnTo>
                      <a:pt x="0" y="1005447"/>
                    </a:lnTo>
                    <a:lnTo>
                      <a:pt x="2" y="100544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6DC1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29" name="รูปแบบอิสระ: รูปร่าง 28">
                <a:extLst>
                  <a:ext uri="{FF2B5EF4-FFF2-40B4-BE49-F238E27FC236}">
                    <a16:creationId xmlns="" xmlns:a16="http://schemas.microsoft.com/office/drawing/2014/main" id="{710C2A96-FF9B-4903-B2B3-B8E2C72E63B8}"/>
                  </a:ext>
                </a:extLst>
              </p:cNvPr>
              <p:cNvSpPr/>
              <p:nvPr/>
            </p:nvSpPr>
            <p:spPr>
              <a:xfrm>
                <a:off x="1739445" y="1295820"/>
                <a:ext cx="2343458" cy="153479"/>
              </a:xfrm>
              <a:custGeom>
                <a:avLst/>
                <a:gdLst>
                  <a:gd name="connsiteX0" fmla="*/ 92114 w 2209301"/>
                  <a:gd name="connsiteY0" fmla="*/ 0 h 133748"/>
                  <a:gd name="connsiteX1" fmla="*/ 92114 w 2209301"/>
                  <a:gd name="connsiteY1" fmla="*/ 2968 h 133748"/>
                  <a:gd name="connsiteX2" fmla="*/ 2209301 w 2209301"/>
                  <a:gd name="connsiteY2" fmla="*/ 2968 h 133748"/>
                  <a:gd name="connsiteX3" fmla="*/ 2209301 w 2209301"/>
                  <a:gd name="connsiteY3" fmla="*/ 133748 h 133748"/>
                  <a:gd name="connsiteX4" fmla="*/ 92114 w 2209301"/>
                  <a:gd name="connsiteY4" fmla="*/ 133748 h 133748"/>
                  <a:gd name="connsiteX5" fmla="*/ 90930 w 2209301"/>
                  <a:gd name="connsiteY5" fmla="*/ 133748 h 133748"/>
                  <a:gd name="connsiteX6" fmla="*/ 0 w 2209301"/>
                  <a:gd name="connsiteY6" fmla="*/ 133748 h 133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09301" h="133748">
                    <a:moveTo>
                      <a:pt x="92114" y="0"/>
                    </a:moveTo>
                    <a:lnTo>
                      <a:pt x="92114" y="2968"/>
                    </a:lnTo>
                    <a:lnTo>
                      <a:pt x="2209301" y="2968"/>
                    </a:lnTo>
                    <a:lnTo>
                      <a:pt x="2209301" y="133748"/>
                    </a:lnTo>
                    <a:lnTo>
                      <a:pt x="92114" y="133748"/>
                    </a:lnTo>
                    <a:lnTo>
                      <a:pt x="90930" y="133748"/>
                    </a:lnTo>
                    <a:lnTo>
                      <a:pt x="0" y="133748"/>
                    </a:lnTo>
                    <a:close/>
                  </a:path>
                </a:pathLst>
              </a:custGeom>
              <a:solidFill>
                <a:srgbClr val="6DC1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0" name="สี่เหลี่ยมผืนผ้า 29">
                <a:extLst>
                  <a:ext uri="{FF2B5EF4-FFF2-40B4-BE49-F238E27FC236}">
                    <a16:creationId xmlns="" xmlns:a16="http://schemas.microsoft.com/office/drawing/2014/main" id="{82994155-8719-4BE3-8316-5AFBC9CC35AF}"/>
                  </a:ext>
                </a:extLst>
              </p:cNvPr>
              <p:cNvSpPr/>
              <p:nvPr/>
            </p:nvSpPr>
            <p:spPr>
              <a:xfrm rot="18108510">
                <a:off x="-155965" y="1461794"/>
                <a:ext cx="183771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88954">
                  <a:defRPr/>
                </a:pPr>
                <a:r>
                  <a:rPr lang="en-US" altLang="th-TH" sz="3200" b="1" dirty="0" err="1">
                    <a:solidFill>
                      <a:schemeClr val="accent5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  <a:sym typeface="Tahoma" pitchFamily="34" charset="0"/>
                  </a:rPr>
                  <a:t>s</a:t>
                </a:r>
                <a:r>
                  <a:rPr lang="en-US" altLang="th-TH" sz="1600" b="1" dirty="0" err="1">
                    <a:solidFill>
                      <a:schemeClr val="accent5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  <a:sym typeface="Tahoma" pitchFamily="34" charset="0"/>
                  </a:rPr>
                  <a:t>TRENGTH</a:t>
                </a:r>
                <a:endParaRPr lang="th-TH" altLang="th-TH" sz="1600" b="1" dirty="0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  <a:sym typeface="Tahoma" pitchFamily="34" charset="0"/>
                </a:endParaRPr>
              </a:p>
            </p:txBody>
          </p:sp>
        </p:grpSp>
        <p:grpSp>
          <p:nvGrpSpPr>
            <p:cNvPr id="58" name="กลุ่ม 57">
              <a:extLst>
                <a:ext uri="{FF2B5EF4-FFF2-40B4-BE49-F238E27FC236}">
                  <a16:creationId xmlns="" xmlns:a16="http://schemas.microsoft.com/office/drawing/2014/main" id="{C2F7D98D-2065-4D81-8E64-6D358CEA3586}"/>
                </a:ext>
              </a:extLst>
            </p:cNvPr>
            <p:cNvGrpSpPr/>
            <p:nvPr/>
          </p:nvGrpSpPr>
          <p:grpSpPr>
            <a:xfrm>
              <a:off x="5537187" y="1824108"/>
              <a:ext cx="636713" cy="940468"/>
              <a:chOff x="1854995" y="1833005"/>
              <a:chExt cx="811239" cy="940468"/>
            </a:xfrm>
          </p:grpSpPr>
          <p:grpSp>
            <p:nvGrpSpPr>
              <p:cNvPr id="59" name="กลุ่ม 58">
                <a:extLst>
                  <a:ext uri="{FF2B5EF4-FFF2-40B4-BE49-F238E27FC236}">
                    <a16:creationId xmlns="" xmlns:a16="http://schemas.microsoft.com/office/drawing/2014/main" id="{434B2B9D-2BC4-4C42-A096-202EEC7D3540}"/>
                  </a:ext>
                </a:extLst>
              </p:cNvPr>
              <p:cNvGrpSpPr/>
              <p:nvPr/>
            </p:nvGrpSpPr>
            <p:grpSpPr>
              <a:xfrm>
                <a:off x="1924110" y="1833005"/>
                <a:ext cx="673012" cy="940468"/>
                <a:chOff x="1683658" y="2859314"/>
                <a:chExt cx="1451430" cy="3846290"/>
              </a:xfrm>
            </p:grpSpPr>
            <p:sp>
              <p:nvSpPr>
                <p:cNvPr id="62" name="สี่เหลี่ยมผืนผ้า: มุมมนด้านบน 61">
                  <a:extLst>
                    <a:ext uri="{FF2B5EF4-FFF2-40B4-BE49-F238E27FC236}">
                      <a16:creationId xmlns="" xmlns:a16="http://schemas.microsoft.com/office/drawing/2014/main" id="{A1D80D71-875F-4E0A-AF9B-3E5F82E930DB}"/>
                    </a:ext>
                  </a:extLst>
                </p:cNvPr>
                <p:cNvSpPr/>
                <p:nvPr/>
              </p:nvSpPr>
              <p:spPr>
                <a:xfrm>
                  <a:off x="1683658" y="2859314"/>
                  <a:ext cx="1451430" cy="1854439"/>
                </a:xfrm>
                <a:prstGeom prst="round2SameRect">
                  <a:avLst/>
                </a:prstGeom>
                <a:solidFill>
                  <a:srgbClr val="748DC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รูปแบบอิสระ: รูปร่าง 62">
                  <a:extLst>
                    <a:ext uri="{FF2B5EF4-FFF2-40B4-BE49-F238E27FC236}">
                      <a16:creationId xmlns="" xmlns:a16="http://schemas.microsoft.com/office/drawing/2014/main" id="{3778DCBF-187A-49B3-8287-353EA5C4808B}"/>
                    </a:ext>
                  </a:extLst>
                </p:cNvPr>
                <p:cNvSpPr/>
                <p:nvPr/>
              </p:nvSpPr>
              <p:spPr>
                <a:xfrm rot="10800000">
                  <a:off x="1683658" y="3740429"/>
                  <a:ext cx="1451430" cy="2965175"/>
                </a:xfrm>
                <a:custGeom>
                  <a:avLst/>
                  <a:gdLst>
                    <a:gd name="connsiteX0" fmla="*/ 1712685 w 1712685"/>
                    <a:gd name="connsiteY0" fmla="*/ 3106058 h 3106058"/>
                    <a:gd name="connsiteX1" fmla="*/ 1429657 w 1712685"/>
                    <a:gd name="connsiteY1" fmla="*/ 3106058 h 3106058"/>
                    <a:gd name="connsiteX2" fmla="*/ 852714 w 1712685"/>
                    <a:gd name="connsiteY2" fmla="*/ 2529115 h 3106058"/>
                    <a:gd name="connsiteX3" fmla="*/ 275771 w 1712685"/>
                    <a:gd name="connsiteY3" fmla="*/ 3106058 h 3106058"/>
                    <a:gd name="connsiteX4" fmla="*/ 0 w 1712685"/>
                    <a:gd name="connsiteY4" fmla="*/ 3106058 h 3106058"/>
                    <a:gd name="connsiteX5" fmla="*/ 0 w 1712685"/>
                    <a:gd name="connsiteY5" fmla="*/ 285453 h 3106058"/>
                    <a:gd name="connsiteX6" fmla="*/ 285453 w 1712685"/>
                    <a:gd name="connsiteY6" fmla="*/ 0 h 3106058"/>
                    <a:gd name="connsiteX7" fmla="*/ 1427232 w 1712685"/>
                    <a:gd name="connsiteY7" fmla="*/ 0 h 3106058"/>
                    <a:gd name="connsiteX8" fmla="*/ 1712685 w 1712685"/>
                    <a:gd name="connsiteY8" fmla="*/ 285453 h 3106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12685" h="3106058">
                      <a:moveTo>
                        <a:pt x="1712685" y="3106058"/>
                      </a:moveTo>
                      <a:lnTo>
                        <a:pt x="1429657" y="3106058"/>
                      </a:lnTo>
                      <a:cubicBezTo>
                        <a:pt x="1429657" y="2787421"/>
                        <a:pt x="1171351" y="2529115"/>
                        <a:pt x="852714" y="2529115"/>
                      </a:cubicBezTo>
                      <a:cubicBezTo>
                        <a:pt x="534077" y="2529115"/>
                        <a:pt x="275771" y="2787421"/>
                        <a:pt x="275771" y="3106058"/>
                      </a:cubicBezTo>
                      <a:lnTo>
                        <a:pt x="0" y="3106058"/>
                      </a:lnTo>
                      <a:lnTo>
                        <a:pt x="0" y="285453"/>
                      </a:lnTo>
                      <a:cubicBezTo>
                        <a:pt x="0" y="127802"/>
                        <a:pt x="127802" y="0"/>
                        <a:pt x="285453" y="0"/>
                      </a:cubicBezTo>
                      <a:lnTo>
                        <a:pt x="1427232" y="0"/>
                      </a:lnTo>
                      <a:cubicBezTo>
                        <a:pt x="1584883" y="0"/>
                        <a:pt x="1712685" y="127802"/>
                        <a:pt x="1712685" y="2854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27000" sx="107000" sy="107000" algn="ctr" rotWithShape="0">
                    <a:schemeClr val="tx1">
                      <a:alpha val="23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EA06BF"/>
                    </a:solidFill>
                  </a:endParaRPr>
                </a:p>
              </p:txBody>
            </p:sp>
          </p:grpSp>
          <p:sp>
            <p:nvSpPr>
              <p:cNvPr id="60" name="กล่องข้อความ 59">
                <a:extLst>
                  <a:ext uri="{FF2B5EF4-FFF2-40B4-BE49-F238E27FC236}">
                    <a16:creationId xmlns="" xmlns:a16="http://schemas.microsoft.com/office/drawing/2014/main" id="{CDA0F550-F0FD-4C6C-B546-F5081FF19381}"/>
                  </a:ext>
                </a:extLst>
              </p:cNvPr>
              <p:cNvSpPr txBox="1"/>
              <p:nvPr/>
            </p:nvSpPr>
            <p:spPr>
              <a:xfrm>
                <a:off x="1913359" y="1833005"/>
                <a:ext cx="56778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PP &amp; P</a:t>
                </a:r>
                <a:endParaRPr lang="th-TH" sz="9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1" name="กล่องข้อความ 60">
                <a:extLst>
                  <a:ext uri="{FF2B5EF4-FFF2-40B4-BE49-F238E27FC236}">
                    <a16:creationId xmlns="" xmlns:a16="http://schemas.microsoft.com/office/drawing/2014/main" id="{318E2327-8C31-49E0-BD17-71BE03EF3F39}"/>
                  </a:ext>
                </a:extLst>
              </p:cNvPr>
              <p:cNvSpPr txBox="1"/>
              <p:nvPr/>
            </p:nvSpPr>
            <p:spPr>
              <a:xfrm>
                <a:off x="1854995" y="2138881"/>
                <a:ext cx="81123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>
                    <a:solidFill>
                      <a:srgbClr val="09218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NCD </a:t>
                </a:r>
                <a:r>
                  <a:rPr lang="en-US" sz="600" b="1" dirty="0">
                    <a:solidFill>
                      <a:srgbClr val="09218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(DM)</a:t>
                </a:r>
                <a:endParaRPr lang="th-TH" sz="800" b="1" dirty="0">
                  <a:solidFill>
                    <a:srgbClr val="0921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65" name="รูปแบบอิสระ: รูปร่าง 64">
              <a:extLst>
                <a:ext uri="{FF2B5EF4-FFF2-40B4-BE49-F238E27FC236}">
                  <a16:creationId xmlns="" xmlns:a16="http://schemas.microsoft.com/office/drawing/2014/main" id="{84C30BB6-6160-4ECE-9590-CC72A34F0F4A}"/>
                </a:ext>
              </a:extLst>
            </p:cNvPr>
            <p:cNvSpPr/>
            <p:nvPr/>
          </p:nvSpPr>
          <p:spPr>
            <a:xfrm rot="16351378">
              <a:off x="4345341" y="1428098"/>
              <a:ext cx="1705004" cy="1358221"/>
            </a:xfrm>
            <a:custGeom>
              <a:avLst/>
              <a:gdLst>
                <a:gd name="connsiteX0" fmla="*/ 1655884 w 1655884"/>
                <a:gd name="connsiteY0" fmla="*/ 1168546 h 1285754"/>
                <a:gd name="connsiteX1" fmla="*/ 1655879 w 1655884"/>
                <a:gd name="connsiteY1" fmla="*/ 1168546 h 1285754"/>
                <a:gd name="connsiteX2" fmla="*/ 1655879 w 1655884"/>
                <a:gd name="connsiteY2" fmla="*/ 1285754 h 1285754"/>
                <a:gd name="connsiteX3" fmla="*/ 0 w 1655884"/>
                <a:gd name="connsiteY3" fmla="*/ 117212 h 1285754"/>
                <a:gd name="connsiteX4" fmla="*/ 0 w 1655884"/>
                <a:gd name="connsiteY4" fmla="*/ 0 h 128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5884" h="1285754">
                  <a:moveTo>
                    <a:pt x="1655884" y="1168546"/>
                  </a:moveTo>
                  <a:lnTo>
                    <a:pt x="1655879" y="1168546"/>
                  </a:lnTo>
                  <a:lnTo>
                    <a:pt x="1655879" y="1285754"/>
                  </a:lnTo>
                  <a:lnTo>
                    <a:pt x="0" y="1172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C1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90" name="กลุ่ม 89">
              <a:extLst>
                <a:ext uri="{FF2B5EF4-FFF2-40B4-BE49-F238E27FC236}">
                  <a16:creationId xmlns="" xmlns:a16="http://schemas.microsoft.com/office/drawing/2014/main" id="{6C08D124-D1A1-4692-BA73-4255D6B8A3F2}"/>
                </a:ext>
              </a:extLst>
            </p:cNvPr>
            <p:cNvGrpSpPr/>
            <p:nvPr/>
          </p:nvGrpSpPr>
          <p:grpSpPr>
            <a:xfrm>
              <a:off x="6063824" y="1824108"/>
              <a:ext cx="671979" cy="940468"/>
              <a:chOff x="1830723" y="1833005"/>
              <a:chExt cx="856172" cy="940468"/>
            </a:xfrm>
          </p:grpSpPr>
          <p:grpSp>
            <p:nvGrpSpPr>
              <p:cNvPr id="91" name="กลุ่ม 90">
                <a:extLst>
                  <a:ext uri="{FF2B5EF4-FFF2-40B4-BE49-F238E27FC236}">
                    <a16:creationId xmlns="" xmlns:a16="http://schemas.microsoft.com/office/drawing/2014/main" id="{F5C6FC34-C9B4-4C0D-94C6-9D6AA6571213}"/>
                  </a:ext>
                </a:extLst>
              </p:cNvPr>
              <p:cNvGrpSpPr/>
              <p:nvPr/>
            </p:nvGrpSpPr>
            <p:grpSpPr>
              <a:xfrm>
                <a:off x="1924110" y="1833005"/>
                <a:ext cx="673012" cy="940468"/>
                <a:chOff x="1683658" y="2859314"/>
                <a:chExt cx="1451430" cy="3846290"/>
              </a:xfrm>
            </p:grpSpPr>
            <p:sp>
              <p:nvSpPr>
                <p:cNvPr id="94" name="สี่เหลี่ยมผืนผ้า: มุมมนด้านบน 93">
                  <a:extLst>
                    <a:ext uri="{FF2B5EF4-FFF2-40B4-BE49-F238E27FC236}">
                      <a16:creationId xmlns="" xmlns:a16="http://schemas.microsoft.com/office/drawing/2014/main" id="{35CEFC81-B745-4D12-9D6E-198ED17DC2AE}"/>
                    </a:ext>
                  </a:extLst>
                </p:cNvPr>
                <p:cNvSpPr/>
                <p:nvPr/>
              </p:nvSpPr>
              <p:spPr>
                <a:xfrm>
                  <a:off x="1683658" y="2859314"/>
                  <a:ext cx="1451430" cy="1854439"/>
                </a:xfrm>
                <a:prstGeom prst="round2SameRect">
                  <a:avLst/>
                </a:prstGeom>
                <a:solidFill>
                  <a:srgbClr val="748DC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รูปแบบอิสระ: รูปร่าง 94">
                  <a:extLst>
                    <a:ext uri="{FF2B5EF4-FFF2-40B4-BE49-F238E27FC236}">
                      <a16:creationId xmlns="" xmlns:a16="http://schemas.microsoft.com/office/drawing/2014/main" id="{C0109618-5C50-4C21-A662-DBF7FDF592D8}"/>
                    </a:ext>
                  </a:extLst>
                </p:cNvPr>
                <p:cNvSpPr/>
                <p:nvPr/>
              </p:nvSpPr>
              <p:spPr>
                <a:xfrm rot="10800000">
                  <a:off x="1683658" y="3740429"/>
                  <a:ext cx="1451430" cy="2965175"/>
                </a:xfrm>
                <a:custGeom>
                  <a:avLst/>
                  <a:gdLst>
                    <a:gd name="connsiteX0" fmla="*/ 1712685 w 1712685"/>
                    <a:gd name="connsiteY0" fmla="*/ 3106058 h 3106058"/>
                    <a:gd name="connsiteX1" fmla="*/ 1429657 w 1712685"/>
                    <a:gd name="connsiteY1" fmla="*/ 3106058 h 3106058"/>
                    <a:gd name="connsiteX2" fmla="*/ 852714 w 1712685"/>
                    <a:gd name="connsiteY2" fmla="*/ 2529115 h 3106058"/>
                    <a:gd name="connsiteX3" fmla="*/ 275771 w 1712685"/>
                    <a:gd name="connsiteY3" fmla="*/ 3106058 h 3106058"/>
                    <a:gd name="connsiteX4" fmla="*/ 0 w 1712685"/>
                    <a:gd name="connsiteY4" fmla="*/ 3106058 h 3106058"/>
                    <a:gd name="connsiteX5" fmla="*/ 0 w 1712685"/>
                    <a:gd name="connsiteY5" fmla="*/ 285453 h 3106058"/>
                    <a:gd name="connsiteX6" fmla="*/ 285453 w 1712685"/>
                    <a:gd name="connsiteY6" fmla="*/ 0 h 3106058"/>
                    <a:gd name="connsiteX7" fmla="*/ 1427232 w 1712685"/>
                    <a:gd name="connsiteY7" fmla="*/ 0 h 3106058"/>
                    <a:gd name="connsiteX8" fmla="*/ 1712685 w 1712685"/>
                    <a:gd name="connsiteY8" fmla="*/ 285453 h 3106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12685" h="3106058">
                      <a:moveTo>
                        <a:pt x="1712685" y="3106058"/>
                      </a:moveTo>
                      <a:lnTo>
                        <a:pt x="1429657" y="3106058"/>
                      </a:lnTo>
                      <a:cubicBezTo>
                        <a:pt x="1429657" y="2787421"/>
                        <a:pt x="1171351" y="2529115"/>
                        <a:pt x="852714" y="2529115"/>
                      </a:cubicBezTo>
                      <a:cubicBezTo>
                        <a:pt x="534077" y="2529115"/>
                        <a:pt x="275771" y="2787421"/>
                        <a:pt x="275771" y="3106058"/>
                      </a:cubicBezTo>
                      <a:lnTo>
                        <a:pt x="0" y="3106058"/>
                      </a:lnTo>
                      <a:lnTo>
                        <a:pt x="0" y="285453"/>
                      </a:lnTo>
                      <a:cubicBezTo>
                        <a:pt x="0" y="127802"/>
                        <a:pt x="127802" y="0"/>
                        <a:pt x="285453" y="0"/>
                      </a:cubicBezTo>
                      <a:lnTo>
                        <a:pt x="1427232" y="0"/>
                      </a:lnTo>
                      <a:cubicBezTo>
                        <a:pt x="1584883" y="0"/>
                        <a:pt x="1712685" y="127802"/>
                        <a:pt x="1712685" y="2854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27000" sx="107000" sy="107000" algn="ctr" rotWithShape="0">
                    <a:schemeClr val="tx1">
                      <a:alpha val="23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EA06BF"/>
                    </a:solidFill>
                  </a:endParaRPr>
                </a:p>
              </p:txBody>
            </p:sp>
          </p:grpSp>
          <p:sp>
            <p:nvSpPr>
              <p:cNvPr id="92" name="กล่องข้อความ 91">
                <a:extLst>
                  <a:ext uri="{FF2B5EF4-FFF2-40B4-BE49-F238E27FC236}">
                    <a16:creationId xmlns="" xmlns:a16="http://schemas.microsoft.com/office/drawing/2014/main" id="{A0DA3071-74B2-4778-869F-6CABDBC1CCA6}"/>
                  </a:ext>
                </a:extLst>
              </p:cNvPr>
              <p:cNvSpPr txBox="1"/>
              <p:nvPr/>
            </p:nvSpPr>
            <p:spPr>
              <a:xfrm>
                <a:off x="1913359" y="1833005"/>
                <a:ext cx="56778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PP &amp; P</a:t>
                </a:r>
                <a:endParaRPr lang="th-TH" sz="9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3" name="กล่องข้อความ 92">
                <a:extLst>
                  <a:ext uri="{FF2B5EF4-FFF2-40B4-BE49-F238E27FC236}">
                    <a16:creationId xmlns="" xmlns:a16="http://schemas.microsoft.com/office/drawing/2014/main" id="{48B90C8E-39E4-4167-ABA5-840F057EC03B}"/>
                  </a:ext>
                </a:extLst>
              </p:cNvPr>
              <p:cNvSpPr txBox="1"/>
              <p:nvPr/>
            </p:nvSpPr>
            <p:spPr>
              <a:xfrm>
                <a:off x="1830723" y="2138881"/>
                <a:ext cx="85617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800" b="1" dirty="0">
                    <a:solidFill>
                      <a:srgbClr val="09218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แม่และเด็ก</a:t>
                </a:r>
              </a:p>
            </p:txBody>
          </p:sp>
        </p:grpSp>
        <p:grpSp>
          <p:nvGrpSpPr>
            <p:cNvPr id="96" name="กลุ่ม 95">
              <a:extLst>
                <a:ext uri="{FF2B5EF4-FFF2-40B4-BE49-F238E27FC236}">
                  <a16:creationId xmlns="" xmlns:a16="http://schemas.microsoft.com/office/drawing/2014/main" id="{A53127C6-5A5B-4AE3-872A-ED90819C3AEE}"/>
                </a:ext>
              </a:extLst>
            </p:cNvPr>
            <p:cNvGrpSpPr/>
            <p:nvPr/>
          </p:nvGrpSpPr>
          <p:grpSpPr>
            <a:xfrm>
              <a:off x="6674369" y="1824108"/>
              <a:ext cx="536661" cy="940468"/>
              <a:chOff x="1913359" y="1833005"/>
              <a:chExt cx="683763" cy="940468"/>
            </a:xfrm>
          </p:grpSpPr>
          <p:grpSp>
            <p:nvGrpSpPr>
              <p:cNvPr id="97" name="กลุ่ม 96">
                <a:extLst>
                  <a:ext uri="{FF2B5EF4-FFF2-40B4-BE49-F238E27FC236}">
                    <a16:creationId xmlns="" xmlns:a16="http://schemas.microsoft.com/office/drawing/2014/main" id="{252059C3-5A25-4144-9C21-954D246EEB39}"/>
                  </a:ext>
                </a:extLst>
              </p:cNvPr>
              <p:cNvGrpSpPr/>
              <p:nvPr/>
            </p:nvGrpSpPr>
            <p:grpSpPr>
              <a:xfrm>
                <a:off x="1924110" y="1833005"/>
                <a:ext cx="673012" cy="940468"/>
                <a:chOff x="1683658" y="2859314"/>
                <a:chExt cx="1451430" cy="3846290"/>
              </a:xfrm>
            </p:grpSpPr>
            <p:sp>
              <p:nvSpPr>
                <p:cNvPr id="100" name="สี่เหลี่ยมผืนผ้า: มุมมนด้านบน 99">
                  <a:extLst>
                    <a:ext uri="{FF2B5EF4-FFF2-40B4-BE49-F238E27FC236}">
                      <a16:creationId xmlns="" xmlns:a16="http://schemas.microsoft.com/office/drawing/2014/main" id="{A1169136-C89C-4090-BE0D-6C28B4251F56}"/>
                    </a:ext>
                  </a:extLst>
                </p:cNvPr>
                <p:cNvSpPr/>
                <p:nvPr/>
              </p:nvSpPr>
              <p:spPr>
                <a:xfrm>
                  <a:off x="1683658" y="2859314"/>
                  <a:ext cx="1451430" cy="1854439"/>
                </a:xfrm>
                <a:prstGeom prst="round2SameRect">
                  <a:avLst/>
                </a:prstGeom>
                <a:solidFill>
                  <a:srgbClr val="748DC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รูปแบบอิสระ: รูปร่าง 100">
                  <a:extLst>
                    <a:ext uri="{FF2B5EF4-FFF2-40B4-BE49-F238E27FC236}">
                      <a16:creationId xmlns="" xmlns:a16="http://schemas.microsoft.com/office/drawing/2014/main" id="{C7186526-E33A-42E9-90E4-6C5339E28B23}"/>
                    </a:ext>
                  </a:extLst>
                </p:cNvPr>
                <p:cNvSpPr/>
                <p:nvPr/>
              </p:nvSpPr>
              <p:spPr>
                <a:xfrm rot="10800000">
                  <a:off x="1683658" y="3740429"/>
                  <a:ext cx="1451430" cy="2965175"/>
                </a:xfrm>
                <a:custGeom>
                  <a:avLst/>
                  <a:gdLst>
                    <a:gd name="connsiteX0" fmla="*/ 1712685 w 1712685"/>
                    <a:gd name="connsiteY0" fmla="*/ 3106058 h 3106058"/>
                    <a:gd name="connsiteX1" fmla="*/ 1429657 w 1712685"/>
                    <a:gd name="connsiteY1" fmla="*/ 3106058 h 3106058"/>
                    <a:gd name="connsiteX2" fmla="*/ 852714 w 1712685"/>
                    <a:gd name="connsiteY2" fmla="*/ 2529115 h 3106058"/>
                    <a:gd name="connsiteX3" fmla="*/ 275771 w 1712685"/>
                    <a:gd name="connsiteY3" fmla="*/ 3106058 h 3106058"/>
                    <a:gd name="connsiteX4" fmla="*/ 0 w 1712685"/>
                    <a:gd name="connsiteY4" fmla="*/ 3106058 h 3106058"/>
                    <a:gd name="connsiteX5" fmla="*/ 0 w 1712685"/>
                    <a:gd name="connsiteY5" fmla="*/ 285453 h 3106058"/>
                    <a:gd name="connsiteX6" fmla="*/ 285453 w 1712685"/>
                    <a:gd name="connsiteY6" fmla="*/ 0 h 3106058"/>
                    <a:gd name="connsiteX7" fmla="*/ 1427232 w 1712685"/>
                    <a:gd name="connsiteY7" fmla="*/ 0 h 3106058"/>
                    <a:gd name="connsiteX8" fmla="*/ 1712685 w 1712685"/>
                    <a:gd name="connsiteY8" fmla="*/ 285453 h 3106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12685" h="3106058">
                      <a:moveTo>
                        <a:pt x="1712685" y="3106058"/>
                      </a:moveTo>
                      <a:lnTo>
                        <a:pt x="1429657" y="3106058"/>
                      </a:lnTo>
                      <a:cubicBezTo>
                        <a:pt x="1429657" y="2787421"/>
                        <a:pt x="1171351" y="2529115"/>
                        <a:pt x="852714" y="2529115"/>
                      </a:cubicBezTo>
                      <a:cubicBezTo>
                        <a:pt x="534077" y="2529115"/>
                        <a:pt x="275771" y="2787421"/>
                        <a:pt x="275771" y="3106058"/>
                      </a:cubicBezTo>
                      <a:lnTo>
                        <a:pt x="0" y="3106058"/>
                      </a:lnTo>
                      <a:lnTo>
                        <a:pt x="0" y="285453"/>
                      </a:lnTo>
                      <a:cubicBezTo>
                        <a:pt x="0" y="127802"/>
                        <a:pt x="127802" y="0"/>
                        <a:pt x="285453" y="0"/>
                      </a:cubicBezTo>
                      <a:lnTo>
                        <a:pt x="1427232" y="0"/>
                      </a:lnTo>
                      <a:cubicBezTo>
                        <a:pt x="1584883" y="0"/>
                        <a:pt x="1712685" y="127802"/>
                        <a:pt x="1712685" y="2854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27000" sx="107000" sy="107000" algn="ctr" rotWithShape="0">
                    <a:schemeClr val="tx1">
                      <a:alpha val="23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EA06BF"/>
                    </a:solidFill>
                  </a:endParaRPr>
                </a:p>
              </p:txBody>
            </p:sp>
          </p:grpSp>
          <p:sp>
            <p:nvSpPr>
              <p:cNvPr id="98" name="กล่องข้อความ 97">
                <a:extLst>
                  <a:ext uri="{FF2B5EF4-FFF2-40B4-BE49-F238E27FC236}">
                    <a16:creationId xmlns="" xmlns:a16="http://schemas.microsoft.com/office/drawing/2014/main" id="{D6979F33-16D7-4884-97E9-00F8B6B5463E}"/>
                  </a:ext>
                </a:extLst>
              </p:cNvPr>
              <p:cNvSpPr txBox="1"/>
              <p:nvPr/>
            </p:nvSpPr>
            <p:spPr>
              <a:xfrm>
                <a:off x="1913359" y="1833005"/>
                <a:ext cx="56778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PP &amp; P</a:t>
                </a:r>
                <a:endParaRPr lang="th-TH" sz="9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9" name="กล่องข้อความ 98">
                <a:extLst>
                  <a:ext uri="{FF2B5EF4-FFF2-40B4-BE49-F238E27FC236}">
                    <a16:creationId xmlns="" xmlns:a16="http://schemas.microsoft.com/office/drawing/2014/main" id="{E252C70A-8C8D-46F6-9542-483F2F29462C}"/>
                  </a:ext>
                </a:extLst>
              </p:cNvPr>
              <p:cNvSpPr txBox="1"/>
              <p:nvPr/>
            </p:nvSpPr>
            <p:spPr>
              <a:xfrm>
                <a:off x="1988286" y="2158218"/>
                <a:ext cx="47220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>
                    <a:solidFill>
                      <a:srgbClr val="09218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RTI</a:t>
                </a:r>
                <a:endParaRPr lang="th-TH" sz="800" b="1" dirty="0">
                  <a:solidFill>
                    <a:srgbClr val="0921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02" name="กลุ่ม 101">
              <a:extLst>
                <a:ext uri="{FF2B5EF4-FFF2-40B4-BE49-F238E27FC236}">
                  <a16:creationId xmlns="" xmlns:a16="http://schemas.microsoft.com/office/drawing/2014/main" id="{363F19D6-DF9E-45E1-A739-39B8A67B6BE3}"/>
                </a:ext>
              </a:extLst>
            </p:cNvPr>
            <p:cNvGrpSpPr/>
            <p:nvPr/>
          </p:nvGrpSpPr>
          <p:grpSpPr>
            <a:xfrm>
              <a:off x="7172435" y="1824108"/>
              <a:ext cx="636714" cy="940468"/>
              <a:chOff x="1852680" y="1833005"/>
              <a:chExt cx="811239" cy="940468"/>
            </a:xfrm>
          </p:grpSpPr>
          <p:grpSp>
            <p:nvGrpSpPr>
              <p:cNvPr id="103" name="กลุ่ม 102">
                <a:extLst>
                  <a:ext uri="{FF2B5EF4-FFF2-40B4-BE49-F238E27FC236}">
                    <a16:creationId xmlns="" xmlns:a16="http://schemas.microsoft.com/office/drawing/2014/main" id="{46CFDEB3-21CD-45E4-8615-DB1521B8C2AA}"/>
                  </a:ext>
                </a:extLst>
              </p:cNvPr>
              <p:cNvGrpSpPr/>
              <p:nvPr/>
            </p:nvGrpSpPr>
            <p:grpSpPr>
              <a:xfrm>
                <a:off x="1924110" y="1833005"/>
                <a:ext cx="673012" cy="940468"/>
                <a:chOff x="1683658" y="2859314"/>
                <a:chExt cx="1451430" cy="3846290"/>
              </a:xfrm>
            </p:grpSpPr>
            <p:sp>
              <p:nvSpPr>
                <p:cNvPr id="106" name="สี่เหลี่ยมผืนผ้า: มุมมนด้านบน 105">
                  <a:extLst>
                    <a:ext uri="{FF2B5EF4-FFF2-40B4-BE49-F238E27FC236}">
                      <a16:creationId xmlns="" xmlns:a16="http://schemas.microsoft.com/office/drawing/2014/main" id="{87A0007C-F309-46EB-B08E-3DBCC2F0385B}"/>
                    </a:ext>
                  </a:extLst>
                </p:cNvPr>
                <p:cNvSpPr/>
                <p:nvPr/>
              </p:nvSpPr>
              <p:spPr>
                <a:xfrm>
                  <a:off x="1683658" y="2859314"/>
                  <a:ext cx="1451430" cy="1854439"/>
                </a:xfrm>
                <a:prstGeom prst="round2SameRect">
                  <a:avLst/>
                </a:prstGeom>
                <a:solidFill>
                  <a:srgbClr val="FD457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รูปแบบอิสระ: รูปร่าง 106">
                  <a:extLst>
                    <a:ext uri="{FF2B5EF4-FFF2-40B4-BE49-F238E27FC236}">
                      <a16:creationId xmlns="" xmlns:a16="http://schemas.microsoft.com/office/drawing/2014/main" id="{D85E2C80-B0DA-4AF4-B91C-90538F3BE081}"/>
                    </a:ext>
                  </a:extLst>
                </p:cNvPr>
                <p:cNvSpPr/>
                <p:nvPr/>
              </p:nvSpPr>
              <p:spPr>
                <a:xfrm rot="10800000">
                  <a:off x="1683658" y="3740429"/>
                  <a:ext cx="1451430" cy="2965175"/>
                </a:xfrm>
                <a:custGeom>
                  <a:avLst/>
                  <a:gdLst>
                    <a:gd name="connsiteX0" fmla="*/ 1712685 w 1712685"/>
                    <a:gd name="connsiteY0" fmla="*/ 3106058 h 3106058"/>
                    <a:gd name="connsiteX1" fmla="*/ 1429657 w 1712685"/>
                    <a:gd name="connsiteY1" fmla="*/ 3106058 h 3106058"/>
                    <a:gd name="connsiteX2" fmla="*/ 852714 w 1712685"/>
                    <a:gd name="connsiteY2" fmla="*/ 2529115 h 3106058"/>
                    <a:gd name="connsiteX3" fmla="*/ 275771 w 1712685"/>
                    <a:gd name="connsiteY3" fmla="*/ 3106058 h 3106058"/>
                    <a:gd name="connsiteX4" fmla="*/ 0 w 1712685"/>
                    <a:gd name="connsiteY4" fmla="*/ 3106058 h 3106058"/>
                    <a:gd name="connsiteX5" fmla="*/ 0 w 1712685"/>
                    <a:gd name="connsiteY5" fmla="*/ 285453 h 3106058"/>
                    <a:gd name="connsiteX6" fmla="*/ 285453 w 1712685"/>
                    <a:gd name="connsiteY6" fmla="*/ 0 h 3106058"/>
                    <a:gd name="connsiteX7" fmla="*/ 1427232 w 1712685"/>
                    <a:gd name="connsiteY7" fmla="*/ 0 h 3106058"/>
                    <a:gd name="connsiteX8" fmla="*/ 1712685 w 1712685"/>
                    <a:gd name="connsiteY8" fmla="*/ 285453 h 3106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12685" h="3106058">
                      <a:moveTo>
                        <a:pt x="1712685" y="3106058"/>
                      </a:moveTo>
                      <a:lnTo>
                        <a:pt x="1429657" y="3106058"/>
                      </a:lnTo>
                      <a:cubicBezTo>
                        <a:pt x="1429657" y="2787421"/>
                        <a:pt x="1171351" y="2529115"/>
                        <a:pt x="852714" y="2529115"/>
                      </a:cubicBezTo>
                      <a:cubicBezTo>
                        <a:pt x="534077" y="2529115"/>
                        <a:pt x="275771" y="2787421"/>
                        <a:pt x="275771" y="3106058"/>
                      </a:cubicBezTo>
                      <a:lnTo>
                        <a:pt x="0" y="3106058"/>
                      </a:lnTo>
                      <a:lnTo>
                        <a:pt x="0" y="285453"/>
                      </a:lnTo>
                      <a:cubicBezTo>
                        <a:pt x="0" y="127802"/>
                        <a:pt x="127802" y="0"/>
                        <a:pt x="285453" y="0"/>
                      </a:cubicBezTo>
                      <a:lnTo>
                        <a:pt x="1427232" y="0"/>
                      </a:lnTo>
                      <a:cubicBezTo>
                        <a:pt x="1584883" y="0"/>
                        <a:pt x="1712685" y="127802"/>
                        <a:pt x="1712685" y="2854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27000" sx="107000" sy="107000" algn="ctr" rotWithShape="0">
                    <a:schemeClr val="tx1">
                      <a:alpha val="23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EA06BF"/>
                    </a:solidFill>
                  </a:endParaRPr>
                </a:p>
              </p:txBody>
            </p:sp>
          </p:grpSp>
          <p:sp>
            <p:nvSpPr>
              <p:cNvPr id="104" name="กล่องข้อความ 103">
                <a:extLst>
                  <a:ext uri="{FF2B5EF4-FFF2-40B4-BE49-F238E27FC236}">
                    <a16:creationId xmlns="" xmlns:a16="http://schemas.microsoft.com/office/drawing/2014/main" id="{5F62D47A-63E5-4346-BA78-1E1589D214F5}"/>
                  </a:ext>
                </a:extLst>
              </p:cNvPr>
              <p:cNvSpPr txBox="1"/>
              <p:nvPr/>
            </p:nvSpPr>
            <p:spPr>
              <a:xfrm>
                <a:off x="1852680" y="1833005"/>
                <a:ext cx="81123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SERVICE</a:t>
                </a:r>
                <a:endParaRPr lang="th-TH" sz="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5" name="กล่องข้อความ 104">
                <a:extLst>
                  <a:ext uri="{FF2B5EF4-FFF2-40B4-BE49-F238E27FC236}">
                    <a16:creationId xmlns="" xmlns:a16="http://schemas.microsoft.com/office/drawing/2014/main" id="{097AF2B1-300D-4E78-A85A-2B6E009333CD}"/>
                  </a:ext>
                </a:extLst>
              </p:cNvPr>
              <p:cNvSpPr txBox="1"/>
              <p:nvPr/>
            </p:nvSpPr>
            <p:spPr>
              <a:xfrm>
                <a:off x="1854995" y="2138881"/>
                <a:ext cx="80511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800" b="1" dirty="0">
                    <a:solidFill>
                      <a:schemeClr val="accent2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ยาเสพติด</a:t>
                </a:r>
              </a:p>
            </p:txBody>
          </p:sp>
        </p:grpSp>
        <p:grpSp>
          <p:nvGrpSpPr>
            <p:cNvPr id="108" name="กลุ่ม 107">
              <a:extLst>
                <a:ext uri="{FF2B5EF4-FFF2-40B4-BE49-F238E27FC236}">
                  <a16:creationId xmlns="" xmlns:a16="http://schemas.microsoft.com/office/drawing/2014/main" id="{82864F19-A22F-4C09-AD71-3BCA66174418}"/>
                </a:ext>
              </a:extLst>
            </p:cNvPr>
            <p:cNvGrpSpPr/>
            <p:nvPr/>
          </p:nvGrpSpPr>
          <p:grpSpPr>
            <a:xfrm>
              <a:off x="7718123" y="1824108"/>
              <a:ext cx="636714" cy="940468"/>
              <a:chOff x="1852680" y="1833005"/>
              <a:chExt cx="811239" cy="940468"/>
            </a:xfrm>
          </p:grpSpPr>
          <p:grpSp>
            <p:nvGrpSpPr>
              <p:cNvPr id="109" name="กลุ่ม 108">
                <a:extLst>
                  <a:ext uri="{FF2B5EF4-FFF2-40B4-BE49-F238E27FC236}">
                    <a16:creationId xmlns="" xmlns:a16="http://schemas.microsoft.com/office/drawing/2014/main" id="{4CAB1B45-7109-439C-A28E-AE418B9769A4}"/>
                  </a:ext>
                </a:extLst>
              </p:cNvPr>
              <p:cNvGrpSpPr/>
              <p:nvPr/>
            </p:nvGrpSpPr>
            <p:grpSpPr>
              <a:xfrm>
                <a:off x="1924110" y="1833005"/>
                <a:ext cx="673012" cy="940468"/>
                <a:chOff x="1683658" y="2859314"/>
                <a:chExt cx="1451430" cy="3846290"/>
              </a:xfrm>
            </p:grpSpPr>
            <p:sp>
              <p:nvSpPr>
                <p:cNvPr id="112" name="สี่เหลี่ยมผืนผ้า: มุมมนด้านบน 111">
                  <a:extLst>
                    <a:ext uri="{FF2B5EF4-FFF2-40B4-BE49-F238E27FC236}">
                      <a16:creationId xmlns="" xmlns:a16="http://schemas.microsoft.com/office/drawing/2014/main" id="{9669E5D7-829C-4D8B-BBB3-E0F867735170}"/>
                    </a:ext>
                  </a:extLst>
                </p:cNvPr>
                <p:cNvSpPr/>
                <p:nvPr/>
              </p:nvSpPr>
              <p:spPr>
                <a:xfrm>
                  <a:off x="1683658" y="2859314"/>
                  <a:ext cx="1451430" cy="1854439"/>
                </a:xfrm>
                <a:prstGeom prst="round2SameRect">
                  <a:avLst/>
                </a:prstGeom>
                <a:solidFill>
                  <a:srgbClr val="FD457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รูปแบบอิสระ: รูปร่าง 112">
                  <a:extLst>
                    <a:ext uri="{FF2B5EF4-FFF2-40B4-BE49-F238E27FC236}">
                      <a16:creationId xmlns="" xmlns:a16="http://schemas.microsoft.com/office/drawing/2014/main" id="{EB26B5A5-764A-42AF-B44D-48579B078D71}"/>
                    </a:ext>
                  </a:extLst>
                </p:cNvPr>
                <p:cNvSpPr/>
                <p:nvPr/>
              </p:nvSpPr>
              <p:spPr>
                <a:xfrm rot="10800000">
                  <a:off x="1683658" y="3740429"/>
                  <a:ext cx="1451430" cy="2965175"/>
                </a:xfrm>
                <a:custGeom>
                  <a:avLst/>
                  <a:gdLst>
                    <a:gd name="connsiteX0" fmla="*/ 1712685 w 1712685"/>
                    <a:gd name="connsiteY0" fmla="*/ 3106058 h 3106058"/>
                    <a:gd name="connsiteX1" fmla="*/ 1429657 w 1712685"/>
                    <a:gd name="connsiteY1" fmla="*/ 3106058 h 3106058"/>
                    <a:gd name="connsiteX2" fmla="*/ 852714 w 1712685"/>
                    <a:gd name="connsiteY2" fmla="*/ 2529115 h 3106058"/>
                    <a:gd name="connsiteX3" fmla="*/ 275771 w 1712685"/>
                    <a:gd name="connsiteY3" fmla="*/ 3106058 h 3106058"/>
                    <a:gd name="connsiteX4" fmla="*/ 0 w 1712685"/>
                    <a:gd name="connsiteY4" fmla="*/ 3106058 h 3106058"/>
                    <a:gd name="connsiteX5" fmla="*/ 0 w 1712685"/>
                    <a:gd name="connsiteY5" fmla="*/ 285453 h 3106058"/>
                    <a:gd name="connsiteX6" fmla="*/ 285453 w 1712685"/>
                    <a:gd name="connsiteY6" fmla="*/ 0 h 3106058"/>
                    <a:gd name="connsiteX7" fmla="*/ 1427232 w 1712685"/>
                    <a:gd name="connsiteY7" fmla="*/ 0 h 3106058"/>
                    <a:gd name="connsiteX8" fmla="*/ 1712685 w 1712685"/>
                    <a:gd name="connsiteY8" fmla="*/ 285453 h 3106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12685" h="3106058">
                      <a:moveTo>
                        <a:pt x="1712685" y="3106058"/>
                      </a:moveTo>
                      <a:lnTo>
                        <a:pt x="1429657" y="3106058"/>
                      </a:lnTo>
                      <a:cubicBezTo>
                        <a:pt x="1429657" y="2787421"/>
                        <a:pt x="1171351" y="2529115"/>
                        <a:pt x="852714" y="2529115"/>
                      </a:cubicBezTo>
                      <a:cubicBezTo>
                        <a:pt x="534077" y="2529115"/>
                        <a:pt x="275771" y="2787421"/>
                        <a:pt x="275771" y="3106058"/>
                      </a:cubicBezTo>
                      <a:lnTo>
                        <a:pt x="0" y="3106058"/>
                      </a:lnTo>
                      <a:lnTo>
                        <a:pt x="0" y="285453"/>
                      </a:lnTo>
                      <a:cubicBezTo>
                        <a:pt x="0" y="127802"/>
                        <a:pt x="127802" y="0"/>
                        <a:pt x="285453" y="0"/>
                      </a:cubicBezTo>
                      <a:lnTo>
                        <a:pt x="1427232" y="0"/>
                      </a:lnTo>
                      <a:cubicBezTo>
                        <a:pt x="1584883" y="0"/>
                        <a:pt x="1712685" y="127802"/>
                        <a:pt x="1712685" y="2854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27000" sx="107000" sy="107000" algn="ctr" rotWithShape="0">
                    <a:schemeClr val="tx1">
                      <a:alpha val="23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EA06BF"/>
                    </a:solidFill>
                  </a:endParaRPr>
                </a:p>
              </p:txBody>
            </p:sp>
          </p:grpSp>
          <p:sp>
            <p:nvSpPr>
              <p:cNvPr id="110" name="กล่องข้อความ 109">
                <a:extLst>
                  <a:ext uri="{FF2B5EF4-FFF2-40B4-BE49-F238E27FC236}">
                    <a16:creationId xmlns="" xmlns:a16="http://schemas.microsoft.com/office/drawing/2014/main" id="{3A56BD6D-8075-4CA9-A625-632150B73AEA}"/>
                  </a:ext>
                </a:extLst>
              </p:cNvPr>
              <p:cNvSpPr txBox="1"/>
              <p:nvPr/>
            </p:nvSpPr>
            <p:spPr>
              <a:xfrm>
                <a:off x="1852680" y="1833005"/>
                <a:ext cx="81123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SERVICE</a:t>
                </a:r>
                <a:endParaRPr lang="th-TH" sz="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1" name="กล่องข้อความ 110">
                <a:extLst>
                  <a:ext uri="{FF2B5EF4-FFF2-40B4-BE49-F238E27FC236}">
                    <a16:creationId xmlns="" xmlns:a16="http://schemas.microsoft.com/office/drawing/2014/main" id="{094A4CC8-5F88-49C1-AF00-B96B4A0955EC}"/>
                  </a:ext>
                </a:extLst>
              </p:cNvPr>
              <p:cNvSpPr txBox="1"/>
              <p:nvPr/>
            </p:nvSpPr>
            <p:spPr>
              <a:xfrm>
                <a:off x="1854995" y="2138881"/>
                <a:ext cx="71524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accent2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SEPSIS</a:t>
                </a:r>
                <a:endParaRPr lang="th-TH" sz="800" b="1" dirty="0">
                  <a:solidFill>
                    <a:schemeClr val="accent2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116" name="รูปภาพ 115">
              <a:extLst>
                <a:ext uri="{FF2B5EF4-FFF2-40B4-BE49-F238E27FC236}">
                  <a16:creationId xmlns="" xmlns:a16="http://schemas.microsoft.com/office/drawing/2014/main" id="{CB7B48EB-352D-4CBD-82B9-F71CBDF40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9179" y="2340820"/>
              <a:ext cx="401153" cy="401153"/>
            </a:xfrm>
            <a:prstGeom prst="rect">
              <a:avLst/>
            </a:prstGeom>
          </p:spPr>
        </p:pic>
        <p:pic>
          <p:nvPicPr>
            <p:cNvPr id="120" name="รูปภาพ 119">
              <a:extLst>
                <a:ext uri="{FF2B5EF4-FFF2-40B4-BE49-F238E27FC236}">
                  <a16:creationId xmlns="" xmlns:a16="http://schemas.microsoft.com/office/drawing/2014/main" id="{79416DDC-4D9C-4432-AB41-927E6860C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7464" y="2345428"/>
              <a:ext cx="356588" cy="356588"/>
            </a:xfrm>
            <a:prstGeom prst="rect">
              <a:avLst/>
            </a:prstGeom>
          </p:spPr>
        </p:pic>
        <p:pic>
          <p:nvPicPr>
            <p:cNvPr id="122" name="รูปภาพ 121">
              <a:extLst>
                <a:ext uri="{FF2B5EF4-FFF2-40B4-BE49-F238E27FC236}">
                  <a16:creationId xmlns="" xmlns:a16="http://schemas.microsoft.com/office/drawing/2014/main" id="{EF81E0AC-A8AD-483C-A529-EBD21D57D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5860" y="2296879"/>
              <a:ext cx="407589" cy="407589"/>
            </a:xfrm>
            <a:prstGeom prst="rect">
              <a:avLst/>
            </a:prstGeom>
          </p:spPr>
        </p:pic>
        <p:pic>
          <p:nvPicPr>
            <p:cNvPr id="124" name="รูปภาพ 123">
              <a:extLst>
                <a:ext uri="{FF2B5EF4-FFF2-40B4-BE49-F238E27FC236}">
                  <a16:creationId xmlns="" xmlns:a16="http://schemas.microsoft.com/office/drawing/2014/main" id="{BA8E943B-B5A6-4F5C-9B82-27A1F7F02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9693" y="2291299"/>
              <a:ext cx="429053" cy="429053"/>
            </a:xfrm>
            <a:prstGeom prst="rect">
              <a:avLst/>
            </a:prstGeom>
          </p:spPr>
        </p:pic>
        <p:pic>
          <p:nvPicPr>
            <p:cNvPr id="126" name="รูปภาพ 125">
              <a:extLst>
                <a:ext uri="{FF2B5EF4-FFF2-40B4-BE49-F238E27FC236}">
                  <a16:creationId xmlns="" xmlns:a16="http://schemas.microsoft.com/office/drawing/2014/main" id="{49624916-1FAA-4D4F-B461-62239B769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6156" y="2310130"/>
              <a:ext cx="391886" cy="391886"/>
            </a:xfrm>
            <a:prstGeom prst="rect">
              <a:avLst/>
            </a:prstGeom>
          </p:spPr>
        </p:pic>
      </p:grpSp>
      <p:grpSp>
        <p:nvGrpSpPr>
          <p:cNvPr id="1028" name="กลุ่ม 1027">
            <a:extLst>
              <a:ext uri="{FF2B5EF4-FFF2-40B4-BE49-F238E27FC236}">
                <a16:creationId xmlns="" xmlns:a16="http://schemas.microsoft.com/office/drawing/2014/main" id="{63E0603D-91D7-40CC-8A43-1D82226D05B6}"/>
              </a:ext>
            </a:extLst>
          </p:cNvPr>
          <p:cNvGrpSpPr/>
          <p:nvPr/>
        </p:nvGrpSpPr>
        <p:grpSpPr>
          <a:xfrm>
            <a:off x="7187804" y="1526378"/>
            <a:ext cx="1599875" cy="964426"/>
            <a:chOff x="3908656" y="3683028"/>
            <a:chExt cx="1599875" cy="964426"/>
          </a:xfrm>
        </p:grpSpPr>
        <p:grpSp>
          <p:nvGrpSpPr>
            <p:cNvPr id="128" name="กลุ่ม 127">
              <a:extLst>
                <a:ext uri="{FF2B5EF4-FFF2-40B4-BE49-F238E27FC236}">
                  <a16:creationId xmlns="" xmlns:a16="http://schemas.microsoft.com/office/drawing/2014/main" id="{D6B8CE62-A97C-4DD0-A879-279C90C56713}"/>
                </a:ext>
              </a:extLst>
            </p:cNvPr>
            <p:cNvGrpSpPr/>
            <p:nvPr/>
          </p:nvGrpSpPr>
          <p:grpSpPr>
            <a:xfrm>
              <a:off x="3908656" y="3683028"/>
              <a:ext cx="825867" cy="940468"/>
              <a:chOff x="1856172" y="1833005"/>
              <a:chExt cx="825867" cy="940468"/>
            </a:xfrm>
          </p:grpSpPr>
          <p:grpSp>
            <p:nvGrpSpPr>
              <p:cNvPr id="129" name="กลุ่ม 128">
                <a:extLst>
                  <a:ext uri="{FF2B5EF4-FFF2-40B4-BE49-F238E27FC236}">
                    <a16:creationId xmlns="" xmlns:a16="http://schemas.microsoft.com/office/drawing/2014/main" id="{5E3C6B94-C517-4743-BBCE-A4D292437E94}"/>
                  </a:ext>
                </a:extLst>
              </p:cNvPr>
              <p:cNvGrpSpPr/>
              <p:nvPr/>
            </p:nvGrpSpPr>
            <p:grpSpPr>
              <a:xfrm>
                <a:off x="1924110" y="1833005"/>
                <a:ext cx="673012" cy="940468"/>
                <a:chOff x="1683658" y="2859314"/>
                <a:chExt cx="1451430" cy="3846290"/>
              </a:xfrm>
            </p:grpSpPr>
            <p:sp>
              <p:nvSpPr>
                <p:cNvPr id="132" name="สี่เหลี่ยมผืนผ้า: มุมมนด้านบน 131">
                  <a:extLst>
                    <a:ext uri="{FF2B5EF4-FFF2-40B4-BE49-F238E27FC236}">
                      <a16:creationId xmlns="" xmlns:a16="http://schemas.microsoft.com/office/drawing/2014/main" id="{1131C7DA-0331-4D66-A37E-F76336A6223A}"/>
                    </a:ext>
                  </a:extLst>
                </p:cNvPr>
                <p:cNvSpPr/>
                <p:nvPr/>
              </p:nvSpPr>
              <p:spPr>
                <a:xfrm>
                  <a:off x="1683658" y="2859314"/>
                  <a:ext cx="1451430" cy="1854439"/>
                </a:xfrm>
                <a:prstGeom prst="round2SameRect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3" name="รูปแบบอิสระ: รูปร่าง 132">
                  <a:extLst>
                    <a:ext uri="{FF2B5EF4-FFF2-40B4-BE49-F238E27FC236}">
                      <a16:creationId xmlns="" xmlns:a16="http://schemas.microsoft.com/office/drawing/2014/main" id="{807E6437-4509-4624-AC2E-A8A6127C7A52}"/>
                    </a:ext>
                  </a:extLst>
                </p:cNvPr>
                <p:cNvSpPr/>
                <p:nvPr/>
              </p:nvSpPr>
              <p:spPr>
                <a:xfrm rot="10800000">
                  <a:off x="1683658" y="3740429"/>
                  <a:ext cx="1451430" cy="2965175"/>
                </a:xfrm>
                <a:custGeom>
                  <a:avLst/>
                  <a:gdLst>
                    <a:gd name="connsiteX0" fmla="*/ 1712685 w 1712685"/>
                    <a:gd name="connsiteY0" fmla="*/ 3106058 h 3106058"/>
                    <a:gd name="connsiteX1" fmla="*/ 1429657 w 1712685"/>
                    <a:gd name="connsiteY1" fmla="*/ 3106058 h 3106058"/>
                    <a:gd name="connsiteX2" fmla="*/ 852714 w 1712685"/>
                    <a:gd name="connsiteY2" fmla="*/ 2529115 h 3106058"/>
                    <a:gd name="connsiteX3" fmla="*/ 275771 w 1712685"/>
                    <a:gd name="connsiteY3" fmla="*/ 3106058 h 3106058"/>
                    <a:gd name="connsiteX4" fmla="*/ 0 w 1712685"/>
                    <a:gd name="connsiteY4" fmla="*/ 3106058 h 3106058"/>
                    <a:gd name="connsiteX5" fmla="*/ 0 w 1712685"/>
                    <a:gd name="connsiteY5" fmla="*/ 285453 h 3106058"/>
                    <a:gd name="connsiteX6" fmla="*/ 285453 w 1712685"/>
                    <a:gd name="connsiteY6" fmla="*/ 0 h 3106058"/>
                    <a:gd name="connsiteX7" fmla="*/ 1427232 w 1712685"/>
                    <a:gd name="connsiteY7" fmla="*/ 0 h 3106058"/>
                    <a:gd name="connsiteX8" fmla="*/ 1712685 w 1712685"/>
                    <a:gd name="connsiteY8" fmla="*/ 285453 h 3106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12685" h="3106058">
                      <a:moveTo>
                        <a:pt x="1712685" y="3106058"/>
                      </a:moveTo>
                      <a:lnTo>
                        <a:pt x="1429657" y="3106058"/>
                      </a:lnTo>
                      <a:cubicBezTo>
                        <a:pt x="1429657" y="2787421"/>
                        <a:pt x="1171351" y="2529115"/>
                        <a:pt x="852714" y="2529115"/>
                      </a:cubicBezTo>
                      <a:cubicBezTo>
                        <a:pt x="534077" y="2529115"/>
                        <a:pt x="275771" y="2787421"/>
                        <a:pt x="275771" y="3106058"/>
                      </a:cubicBezTo>
                      <a:lnTo>
                        <a:pt x="0" y="3106058"/>
                      </a:lnTo>
                      <a:lnTo>
                        <a:pt x="0" y="285453"/>
                      </a:lnTo>
                      <a:cubicBezTo>
                        <a:pt x="0" y="127802"/>
                        <a:pt x="127802" y="0"/>
                        <a:pt x="285453" y="0"/>
                      </a:cubicBezTo>
                      <a:lnTo>
                        <a:pt x="1427232" y="0"/>
                      </a:lnTo>
                      <a:cubicBezTo>
                        <a:pt x="1584883" y="0"/>
                        <a:pt x="1712685" y="127802"/>
                        <a:pt x="1712685" y="2854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27000" sx="107000" sy="107000" algn="ctr" rotWithShape="0">
                    <a:schemeClr val="tx1">
                      <a:alpha val="23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EA06BF"/>
                    </a:solidFill>
                  </a:endParaRPr>
                </a:p>
              </p:txBody>
            </p:sp>
          </p:grpSp>
          <p:sp>
            <p:nvSpPr>
              <p:cNvPr id="130" name="กล่องข้อความ 129">
                <a:extLst>
                  <a:ext uri="{FF2B5EF4-FFF2-40B4-BE49-F238E27FC236}">
                    <a16:creationId xmlns="" xmlns:a16="http://schemas.microsoft.com/office/drawing/2014/main" id="{74666A7E-CB45-4035-9E89-0FBEE9EE23A7}"/>
                  </a:ext>
                </a:extLst>
              </p:cNvPr>
              <p:cNvSpPr txBox="1"/>
              <p:nvPr/>
            </p:nvSpPr>
            <p:spPr>
              <a:xfrm>
                <a:off x="1978969" y="1874900"/>
                <a:ext cx="57099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GOV.</a:t>
                </a:r>
                <a:endParaRPr lang="th-TH" sz="1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1" name="กล่องข้อความ 130">
                <a:extLst>
                  <a:ext uri="{FF2B5EF4-FFF2-40B4-BE49-F238E27FC236}">
                    <a16:creationId xmlns="" xmlns:a16="http://schemas.microsoft.com/office/drawing/2014/main" id="{5ABBE511-2DD6-4768-9F0D-39BD6866E8FD}"/>
                  </a:ext>
                </a:extLst>
              </p:cNvPr>
              <p:cNvSpPr txBox="1"/>
              <p:nvPr/>
            </p:nvSpPr>
            <p:spPr>
              <a:xfrm>
                <a:off x="1856172" y="2125704"/>
                <a:ext cx="82586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1000" b="1" dirty="0">
                    <a:solidFill>
                      <a:srgbClr val="7030A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ระบบข้อมูล</a:t>
                </a:r>
              </a:p>
            </p:txBody>
          </p:sp>
        </p:grpSp>
        <p:grpSp>
          <p:nvGrpSpPr>
            <p:cNvPr id="134" name="กลุ่ม 133">
              <a:extLst>
                <a:ext uri="{FF2B5EF4-FFF2-40B4-BE49-F238E27FC236}">
                  <a16:creationId xmlns="" xmlns:a16="http://schemas.microsoft.com/office/drawing/2014/main" id="{D7D7ED03-3780-47DE-A905-7D973E2036D3}"/>
                </a:ext>
              </a:extLst>
            </p:cNvPr>
            <p:cNvGrpSpPr/>
            <p:nvPr/>
          </p:nvGrpSpPr>
          <p:grpSpPr>
            <a:xfrm>
              <a:off x="4835519" y="3683028"/>
              <a:ext cx="673012" cy="940468"/>
              <a:chOff x="1924110" y="1833005"/>
              <a:chExt cx="673012" cy="940468"/>
            </a:xfrm>
          </p:grpSpPr>
          <p:grpSp>
            <p:nvGrpSpPr>
              <p:cNvPr id="135" name="กลุ่ม 134">
                <a:extLst>
                  <a:ext uri="{FF2B5EF4-FFF2-40B4-BE49-F238E27FC236}">
                    <a16:creationId xmlns="" xmlns:a16="http://schemas.microsoft.com/office/drawing/2014/main" id="{551B1D1F-F811-4D10-B92E-BC30CB11A92C}"/>
                  </a:ext>
                </a:extLst>
              </p:cNvPr>
              <p:cNvGrpSpPr/>
              <p:nvPr/>
            </p:nvGrpSpPr>
            <p:grpSpPr>
              <a:xfrm>
                <a:off x="1924110" y="1833005"/>
                <a:ext cx="673012" cy="940468"/>
                <a:chOff x="1683658" y="2859314"/>
                <a:chExt cx="1451430" cy="3846290"/>
              </a:xfrm>
            </p:grpSpPr>
            <p:sp>
              <p:nvSpPr>
                <p:cNvPr id="138" name="สี่เหลี่ยมผืนผ้า: มุมมนด้านบน 137">
                  <a:extLst>
                    <a:ext uri="{FF2B5EF4-FFF2-40B4-BE49-F238E27FC236}">
                      <a16:creationId xmlns="" xmlns:a16="http://schemas.microsoft.com/office/drawing/2014/main" id="{BB45FAF9-203A-4B76-9EDA-1C0DC042DA33}"/>
                    </a:ext>
                  </a:extLst>
                </p:cNvPr>
                <p:cNvSpPr/>
                <p:nvPr/>
              </p:nvSpPr>
              <p:spPr>
                <a:xfrm>
                  <a:off x="1683658" y="2859314"/>
                  <a:ext cx="1451430" cy="1854439"/>
                </a:xfrm>
                <a:prstGeom prst="round2SameRect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รูปแบบอิสระ: รูปร่าง 138">
                  <a:extLst>
                    <a:ext uri="{FF2B5EF4-FFF2-40B4-BE49-F238E27FC236}">
                      <a16:creationId xmlns="" xmlns:a16="http://schemas.microsoft.com/office/drawing/2014/main" id="{C3B587F9-812F-45E5-9DEF-B20091C8498B}"/>
                    </a:ext>
                  </a:extLst>
                </p:cNvPr>
                <p:cNvSpPr/>
                <p:nvPr/>
              </p:nvSpPr>
              <p:spPr>
                <a:xfrm rot="10800000">
                  <a:off x="1683658" y="3740429"/>
                  <a:ext cx="1451430" cy="2965175"/>
                </a:xfrm>
                <a:custGeom>
                  <a:avLst/>
                  <a:gdLst>
                    <a:gd name="connsiteX0" fmla="*/ 1712685 w 1712685"/>
                    <a:gd name="connsiteY0" fmla="*/ 3106058 h 3106058"/>
                    <a:gd name="connsiteX1" fmla="*/ 1429657 w 1712685"/>
                    <a:gd name="connsiteY1" fmla="*/ 3106058 h 3106058"/>
                    <a:gd name="connsiteX2" fmla="*/ 852714 w 1712685"/>
                    <a:gd name="connsiteY2" fmla="*/ 2529115 h 3106058"/>
                    <a:gd name="connsiteX3" fmla="*/ 275771 w 1712685"/>
                    <a:gd name="connsiteY3" fmla="*/ 3106058 h 3106058"/>
                    <a:gd name="connsiteX4" fmla="*/ 0 w 1712685"/>
                    <a:gd name="connsiteY4" fmla="*/ 3106058 h 3106058"/>
                    <a:gd name="connsiteX5" fmla="*/ 0 w 1712685"/>
                    <a:gd name="connsiteY5" fmla="*/ 285453 h 3106058"/>
                    <a:gd name="connsiteX6" fmla="*/ 285453 w 1712685"/>
                    <a:gd name="connsiteY6" fmla="*/ 0 h 3106058"/>
                    <a:gd name="connsiteX7" fmla="*/ 1427232 w 1712685"/>
                    <a:gd name="connsiteY7" fmla="*/ 0 h 3106058"/>
                    <a:gd name="connsiteX8" fmla="*/ 1712685 w 1712685"/>
                    <a:gd name="connsiteY8" fmla="*/ 285453 h 3106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12685" h="3106058">
                      <a:moveTo>
                        <a:pt x="1712685" y="3106058"/>
                      </a:moveTo>
                      <a:lnTo>
                        <a:pt x="1429657" y="3106058"/>
                      </a:lnTo>
                      <a:cubicBezTo>
                        <a:pt x="1429657" y="2787421"/>
                        <a:pt x="1171351" y="2529115"/>
                        <a:pt x="852714" y="2529115"/>
                      </a:cubicBezTo>
                      <a:cubicBezTo>
                        <a:pt x="534077" y="2529115"/>
                        <a:pt x="275771" y="2787421"/>
                        <a:pt x="275771" y="3106058"/>
                      </a:cubicBezTo>
                      <a:lnTo>
                        <a:pt x="0" y="3106058"/>
                      </a:lnTo>
                      <a:lnTo>
                        <a:pt x="0" y="285453"/>
                      </a:lnTo>
                      <a:cubicBezTo>
                        <a:pt x="0" y="127802"/>
                        <a:pt x="127802" y="0"/>
                        <a:pt x="285453" y="0"/>
                      </a:cubicBezTo>
                      <a:lnTo>
                        <a:pt x="1427232" y="0"/>
                      </a:lnTo>
                      <a:cubicBezTo>
                        <a:pt x="1584883" y="0"/>
                        <a:pt x="1712685" y="127802"/>
                        <a:pt x="1712685" y="2854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27000" sx="107000" sy="107000" algn="ctr" rotWithShape="0">
                    <a:schemeClr val="tx1">
                      <a:alpha val="23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EA06BF"/>
                    </a:solidFill>
                  </a:endParaRPr>
                </a:p>
              </p:txBody>
            </p:sp>
          </p:grpSp>
          <p:sp>
            <p:nvSpPr>
              <p:cNvPr id="136" name="กล่องข้อความ 135">
                <a:extLst>
                  <a:ext uri="{FF2B5EF4-FFF2-40B4-BE49-F238E27FC236}">
                    <a16:creationId xmlns="" xmlns:a16="http://schemas.microsoft.com/office/drawing/2014/main" id="{D2EE26E4-0CFB-4305-9374-39309FC9688C}"/>
                  </a:ext>
                </a:extLst>
              </p:cNvPr>
              <p:cNvSpPr txBox="1"/>
              <p:nvPr/>
            </p:nvSpPr>
            <p:spPr>
              <a:xfrm>
                <a:off x="1971265" y="1833005"/>
                <a:ext cx="57099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en-US" sz="12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GOV.</a:t>
                </a:r>
                <a:endParaRPr lang="th-TH" sz="1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7" name="กล่องข้อความ 136">
                <a:extLst>
                  <a:ext uri="{FF2B5EF4-FFF2-40B4-BE49-F238E27FC236}">
                    <a16:creationId xmlns="" xmlns:a16="http://schemas.microsoft.com/office/drawing/2014/main" id="{7538514B-0425-485F-A8F8-063D6A30C9DE}"/>
                  </a:ext>
                </a:extLst>
              </p:cNvPr>
              <p:cNvSpPr txBox="1"/>
              <p:nvPr/>
            </p:nvSpPr>
            <p:spPr>
              <a:xfrm>
                <a:off x="1967119" y="2114912"/>
                <a:ext cx="5565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800" b="1" dirty="0">
                    <a:solidFill>
                      <a:srgbClr val="7030A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การเงิน</a:t>
                </a:r>
              </a:p>
              <a:p>
                <a:pPr algn="ctr"/>
                <a:r>
                  <a:rPr lang="th-TH" sz="800" b="1" dirty="0">
                    <a:solidFill>
                      <a:srgbClr val="7030A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การคลัง</a:t>
                </a:r>
              </a:p>
            </p:txBody>
          </p:sp>
        </p:grpSp>
        <p:pic>
          <p:nvPicPr>
            <p:cNvPr id="1024" name="รูปภาพ 1023">
              <a:extLst>
                <a:ext uri="{FF2B5EF4-FFF2-40B4-BE49-F238E27FC236}">
                  <a16:creationId xmlns="" xmlns:a16="http://schemas.microsoft.com/office/drawing/2014/main" id="{9FFFFFDB-DB64-4F8C-985A-41A5A26C5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9598" y="4185776"/>
              <a:ext cx="403981" cy="403981"/>
            </a:xfrm>
            <a:prstGeom prst="rect">
              <a:avLst/>
            </a:prstGeom>
          </p:spPr>
        </p:pic>
        <p:pic>
          <p:nvPicPr>
            <p:cNvPr id="1027" name="รูปภาพ 1026">
              <a:extLst>
                <a:ext uri="{FF2B5EF4-FFF2-40B4-BE49-F238E27FC236}">
                  <a16:creationId xmlns="" xmlns:a16="http://schemas.microsoft.com/office/drawing/2014/main" id="{5EAE4710-8ADF-4566-8116-B05F419B3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4803" y="4247691"/>
              <a:ext cx="399763" cy="399763"/>
            </a:xfrm>
            <a:prstGeom prst="rect">
              <a:avLst/>
            </a:prstGeom>
          </p:spPr>
        </p:pic>
      </p:grpSp>
      <p:sp>
        <p:nvSpPr>
          <p:cNvPr id="154" name="TextBox 6">
            <a:extLst>
              <a:ext uri="{FF2B5EF4-FFF2-40B4-BE49-F238E27FC236}">
                <a16:creationId xmlns="" xmlns:a16="http://schemas.microsoft.com/office/drawing/2014/main" id="{A997380A-639D-4959-8D3A-1B95EDA8A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481" y="2628061"/>
            <a:ext cx="9126292" cy="40011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th-TH" altLang="en-US" sz="2000" b="1" dirty="0">
                <a:solidFill>
                  <a:srgbClr val="0070C0"/>
                </a:solidFill>
              </a:rPr>
              <a:t>ปัญหาสาธารณสุขเขตสุขภาพที่ 8</a:t>
            </a:r>
          </a:p>
        </p:txBody>
      </p:sp>
      <p:grpSp>
        <p:nvGrpSpPr>
          <p:cNvPr id="155" name="กลุ่ม 154">
            <a:extLst>
              <a:ext uri="{FF2B5EF4-FFF2-40B4-BE49-F238E27FC236}">
                <a16:creationId xmlns="" xmlns:a16="http://schemas.microsoft.com/office/drawing/2014/main" id="{B61E24B8-E9A0-4782-9C2B-262AD03BDD70}"/>
              </a:ext>
            </a:extLst>
          </p:cNvPr>
          <p:cNvGrpSpPr/>
          <p:nvPr/>
        </p:nvGrpSpPr>
        <p:grpSpPr>
          <a:xfrm>
            <a:off x="600960" y="3355801"/>
            <a:ext cx="412934" cy="400111"/>
            <a:chOff x="4572000" y="566057"/>
            <a:chExt cx="537029" cy="537029"/>
          </a:xfrm>
        </p:grpSpPr>
        <p:sp>
          <p:nvSpPr>
            <p:cNvPr id="156" name="หยดน้ำ 155">
              <a:extLst>
                <a:ext uri="{FF2B5EF4-FFF2-40B4-BE49-F238E27FC236}">
                  <a16:creationId xmlns="" xmlns:a16="http://schemas.microsoft.com/office/drawing/2014/main" id="{52594524-140E-4D2A-B35F-3EABA8530CA2}"/>
                </a:ext>
              </a:extLst>
            </p:cNvPr>
            <p:cNvSpPr/>
            <p:nvPr/>
          </p:nvSpPr>
          <p:spPr>
            <a:xfrm rot="8100000">
              <a:off x="4572000" y="566057"/>
              <a:ext cx="537029" cy="537029"/>
            </a:xfrm>
            <a:prstGeom prst="teardrop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วงรี 156">
              <a:extLst>
                <a:ext uri="{FF2B5EF4-FFF2-40B4-BE49-F238E27FC236}">
                  <a16:creationId xmlns="" xmlns:a16="http://schemas.microsoft.com/office/drawing/2014/main" id="{34E4B93A-17EA-479B-AB30-88F28FDEC23B}"/>
                </a:ext>
              </a:extLst>
            </p:cNvPr>
            <p:cNvSpPr/>
            <p:nvPr/>
          </p:nvSpPr>
          <p:spPr>
            <a:xfrm>
              <a:off x="4630057" y="624114"/>
              <a:ext cx="420914" cy="4209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58" name="กลุ่ม 157">
            <a:extLst>
              <a:ext uri="{FF2B5EF4-FFF2-40B4-BE49-F238E27FC236}">
                <a16:creationId xmlns="" xmlns:a16="http://schemas.microsoft.com/office/drawing/2014/main" id="{7059C438-45E6-4AA9-B05B-2D82AAC84BB2}"/>
              </a:ext>
            </a:extLst>
          </p:cNvPr>
          <p:cNvGrpSpPr/>
          <p:nvPr/>
        </p:nvGrpSpPr>
        <p:grpSpPr>
          <a:xfrm>
            <a:off x="3051227" y="3345812"/>
            <a:ext cx="430340" cy="430340"/>
            <a:chOff x="4572000" y="566057"/>
            <a:chExt cx="537029" cy="537029"/>
          </a:xfrm>
        </p:grpSpPr>
        <p:sp>
          <p:nvSpPr>
            <p:cNvPr id="159" name="หยดน้ำ 158">
              <a:extLst>
                <a:ext uri="{FF2B5EF4-FFF2-40B4-BE49-F238E27FC236}">
                  <a16:creationId xmlns="" xmlns:a16="http://schemas.microsoft.com/office/drawing/2014/main" id="{6082744D-B893-473E-934C-37C8C35068D7}"/>
                </a:ext>
              </a:extLst>
            </p:cNvPr>
            <p:cNvSpPr/>
            <p:nvPr/>
          </p:nvSpPr>
          <p:spPr>
            <a:xfrm rot="8100000">
              <a:off x="4572000" y="566057"/>
              <a:ext cx="537029" cy="537029"/>
            </a:xfrm>
            <a:prstGeom prst="teardrop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วงรี 159">
              <a:extLst>
                <a:ext uri="{FF2B5EF4-FFF2-40B4-BE49-F238E27FC236}">
                  <a16:creationId xmlns="" xmlns:a16="http://schemas.microsoft.com/office/drawing/2014/main" id="{D50F0556-21E6-4A53-AEB9-2B171836EF8D}"/>
                </a:ext>
              </a:extLst>
            </p:cNvPr>
            <p:cNvSpPr/>
            <p:nvPr/>
          </p:nvSpPr>
          <p:spPr>
            <a:xfrm>
              <a:off x="4630057" y="624114"/>
              <a:ext cx="420914" cy="4209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61" name="กลุ่ม 160">
            <a:extLst>
              <a:ext uri="{FF2B5EF4-FFF2-40B4-BE49-F238E27FC236}">
                <a16:creationId xmlns="" xmlns:a16="http://schemas.microsoft.com/office/drawing/2014/main" id="{9E587D8F-813B-4AF5-BA1A-655002E97004}"/>
              </a:ext>
            </a:extLst>
          </p:cNvPr>
          <p:cNvGrpSpPr/>
          <p:nvPr/>
        </p:nvGrpSpPr>
        <p:grpSpPr>
          <a:xfrm>
            <a:off x="5515473" y="3317440"/>
            <a:ext cx="402546" cy="402546"/>
            <a:chOff x="4572000" y="566057"/>
            <a:chExt cx="537029" cy="537029"/>
          </a:xfrm>
        </p:grpSpPr>
        <p:sp>
          <p:nvSpPr>
            <p:cNvPr id="162" name="หยดน้ำ 161">
              <a:extLst>
                <a:ext uri="{FF2B5EF4-FFF2-40B4-BE49-F238E27FC236}">
                  <a16:creationId xmlns="" xmlns:a16="http://schemas.microsoft.com/office/drawing/2014/main" id="{06690061-7CD0-431A-BFA1-1E85E9D5029D}"/>
                </a:ext>
              </a:extLst>
            </p:cNvPr>
            <p:cNvSpPr/>
            <p:nvPr/>
          </p:nvSpPr>
          <p:spPr>
            <a:xfrm rot="8100000">
              <a:off x="4572000" y="566057"/>
              <a:ext cx="537029" cy="537029"/>
            </a:xfrm>
            <a:prstGeom prst="teardrop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วงรี 162">
              <a:extLst>
                <a:ext uri="{FF2B5EF4-FFF2-40B4-BE49-F238E27FC236}">
                  <a16:creationId xmlns="" xmlns:a16="http://schemas.microsoft.com/office/drawing/2014/main" id="{93F57309-317A-45E5-BBE0-F089012D3894}"/>
                </a:ext>
              </a:extLst>
            </p:cNvPr>
            <p:cNvSpPr/>
            <p:nvPr/>
          </p:nvSpPr>
          <p:spPr>
            <a:xfrm>
              <a:off x="4630057" y="624114"/>
              <a:ext cx="420914" cy="4209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64" name="กลุ่ม 163">
            <a:extLst>
              <a:ext uri="{FF2B5EF4-FFF2-40B4-BE49-F238E27FC236}">
                <a16:creationId xmlns="" xmlns:a16="http://schemas.microsoft.com/office/drawing/2014/main" id="{8895EA66-A7E4-4066-8D4C-809301D3D67D}"/>
              </a:ext>
            </a:extLst>
          </p:cNvPr>
          <p:cNvGrpSpPr/>
          <p:nvPr/>
        </p:nvGrpSpPr>
        <p:grpSpPr>
          <a:xfrm>
            <a:off x="1817392" y="4436066"/>
            <a:ext cx="403905" cy="403905"/>
            <a:chOff x="4572000" y="566057"/>
            <a:chExt cx="537029" cy="537029"/>
          </a:xfrm>
        </p:grpSpPr>
        <p:sp>
          <p:nvSpPr>
            <p:cNvPr id="165" name="หยดน้ำ 164">
              <a:extLst>
                <a:ext uri="{FF2B5EF4-FFF2-40B4-BE49-F238E27FC236}">
                  <a16:creationId xmlns="" xmlns:a16="http://schemas.microsoft.com/office/drawing/2014/main" id="{6C910C2A-432E-442C-8925-9E259DC89B29}"/>
                </a:ext>
              </a:extLst>
            </p:cNvPr>
            <p:cNvSpPr/>
            <p:nvPr/>
          </p:nvSpPr>
          <p:spPr>
            <a:xfrm rot="8100000">
              <a:off x="4572000" y="566057"/>
              <a:ext cx="537029" cy="537029"/>
            </a:xfrm>
            <a:prstGeom prst="teardrop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วงรี 165">
              <a:extLst>
                <a:ext uri="{FF2B5EF4-FFF2-40B4-BE49-F238E27FC236}">
                  <a16:creationId xmlns="" xmlns:a16="http://schemas.microsoft.com/office/drawing/2014/main" id="{469E4E84-A2D3-4EC9-8008-D435AB38D170}"/>
                </a:ext>
              </a:extLst>
            </p:cNvPr>
            <p:cNvSpPr/>
            <p:nvPr/>
          </p:nvSpPr>
          <p:spPr>
            <a:xfrm>
              <a:off x="4630057" y="624114"/>
              <a:ext cx="420914" cy="4209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67" name="กลุ่ม 166">
            <a:extLst>
              <a:ext uri="{FF2B5EF4-FFF2-40B4-BE49-F238E27FC236}">
                <a16:creationId xmlns="" xmlns:a16="http://schemas.microsoft.com/office/drawing/2014/main" id="{C0A94F13-303F-4C31-A599-2ADE691E70A5}"/>
              </a:ext>
            </a:extLst>
          </p:cNvPr>
          <p:cNvGrpSpPr/>
          <p:nvPr/>
        </p:nvGrpSpPr>
        <p:grpSpPr>
          <a:xfrm>
            <a:off x="3951773" y="4395305"/>
            <a:ext cx="400110" cy="400110"/>
            <a:chOff x="4572000" y="566057"/>
            <a:chExt cx="537029" cy="537029"/>
          </a:xfrm>
        </p:grpSpPr>
        <p:sp>
          <p:nvSpPr>
            <p:cNvPr id="168" name="หยดน้ำ 167">
              <a:extLst>
                <a:ext uri="{FF2B5EF4-FFF2-40B4-BE49-F238E27FC236}">
                  <a16:creationId xmlns="" xmlns:a16="http://schemas.microsoft.com/office/drawing/2014/main" id="{82CFCFE7-AFE5-4F9B-9056-66BAE6F9BA05}"/>
                </a:ext>
              </a:extLst>
            </p:cNvPr>
            <p:cNvSpPr/>
            <p:nvPr/>
          </p:nvSpPr>
          <p:spPr>
            <a:xfrm rot="8100000">
              <a:off x="4572000" y="566057"/>
              <a:ext cx="537029" cy="537029"/>
            </a:xfrm>
            <a:prstGeom prst="teardrop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วงรี 168">
              <a:extLst>
                <a:ext uri="{FF2B5EF4-FFF2-40B4-BE49-F238E27FC236}">
                  <a16:creationId xmlns="" xmlns:a16="http://schemas.microsoft.com/office/drawing/2014/main" id="{8186EB12-5A90-458A-96CE-FF2F852E4055}"/>
                </a:ext>
              </a:extLst>
            </p:cNvPr>
            <p:cNvSpPr/>
            <p:nvPr/>
          </p:nvSpPr>
          <p:spPr>
            <a:xfrm>
              <a:off x="4630057" y="624114"/>
              <a:ext cx="420914" cy="4209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70" name="กลุ่ม 169">
            <a:extLst>
              <a:ext uri="{FF2B5EF4-FFF2-40B4-BE49-F238E27FC236}">
                <a16:creationId xmlns="" xmlns:a16="http://schemas.microsoft.com/office/drawing/2014/main" id="{94D08A98-9CC7-4170-A20D-1165211DE0D4}"/>
              </a:ext>
            </a:extLst>
          </p:cNvPr>
          <p:cNvGrpSpPr/>
          <p:nvPr/>
        </p:nvGrpSpPr>
        <p:grpSpPr>
          <a:xfrm>
            <a:off x="6938780" y="4398319"/>
            <a:ext cx="400110" cy="400110"/>
            <a:chOff x="4572000" y="566057"/>
            <a:chExt cx="537029" cy="537029"/>
          </a:xfrm>
        </p:grpSpPr>
        <p:sp>
          <p:nvSpPr>
            <p:cNvPr id="171" name="หยดน้ำ 170">
              <a:extLst>
                <a:ext uri="{FF2B5EF4-FFF2-40B4-BE49-F238E27FC236}">
                  <a16:creationId xmlns="" xmlns:a16="http://schemas.microsoft.com/office/drawing/2014/main" id="{DB6CEF33-5B50-4CBB-8F9F-E80A122EE0F2}"/>
                </a:ext>
              </a:extLst>
            </p:cNvPr>
            <p:cNvSpPr/>
            <p:nvPr/>
          </p:nvSpPr>
          <p:spPr>
            <a:xfrm rot="8100000">
              <a:off x="4572000" y="566057"/>
              <a:ext cx="537029" cy="537029"/>
            </a:xfrm>
            <a:prstGeom prst="teardrop">
              <a:avLst/>
            </a:prstGeom>
            <a:solidFill>
              <a:srgbClr val="092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2" name="วงรี 171">
              <a:extLst>
                <a:ext uri="{FF2B5EF4-FFF2-40B4-BE49-F238E27FC236}">
                  <a16:creationId xmlns="" xmlns:a16="http://schemas.microsoft.com/office/drawing/2014/main" id="{1A9E92B1-952D-470F-9586-AABADF1F9847}"/>
                </a:ext>
              </a:extLst>
            </p:cNvPr>
            <p:cNvSpPr/>
            <p:nvPr/>
          </p:nvSpPr>
          <p:spPr>
            <a:xfrm>
              <a:off x="4630057" y="624114"/>
              <a:ext cx="420914" cy="4209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176" name="TextBox 9">
            <a:extLst>
              <a:ext uri="{FF2B5EF4-FFF2-40B4-BE49-F238E27FC236}">
                <a16:creationId xmlns="" xmlns:a16="http://schemas.microsoft.com/office/drawing/2014/main" id="{A7607362-E0FA-48D0-90FC-1A813B6F098A}"/>
              </a:ext>
            </a:extLst>
          </p:cNvPr>
          <p:cNvSpPr txBox="1"/>
          <p:nvPr/>
        </p:nvSpPr>
        <p:spPr>
          <a:xfrm>
            <a:off x="984453" y="3375507"/>
            <a:ext cx="1691841" cy="40011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มารดาตาย</a:t>
            </a:r>
            <a:endParaRPr 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="" xmlns:a16="http://schemas.microsoft.com/office/drawing/2014/main" id="{12CC18CA-A028-4C27-9D0C-E4D0C5FD7018}"/>
              </a:ext>
            </a:extLst>
          </p:cNvPr>
          <p:cNvSpPr/>
          <p:nvPr/>
        </p:nvSpPr>
        <p:spPr>
          <a:xfrm>
            <a:off x="3452622" y="3391365"/>
            <a:ext cx="1306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  <a:t>เด็กปฐมวัย</a:t>
            </a:r>
            <a:endParaRPr lang="en-US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="" xmlns:a16="http://schemas.microsoft.com/office/drawing/2014/main" id="{A2BCE787-7FE8-4FB5-8A38-06227A742F2F}"/>
              </a:ext>
            </a:extLst>
          </p:cNvPr>
          <p:cNvSpPr/>
          <p:nvPr/>
        </p:nvSpPr>
        <p:spPr>
          <a:xfrm>
            <a:off x="5918019" y="3369853"/>
            <a:ext cx="3219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Diarrhea &amp; food poisoning</a:t>
            </a:r>
          </a:p>
        </p:txBody>
      </p:sp>
      <p:cxnSp>
        <p:nvCxnSpPr>
          <p:cNvPr id="177" name="ตัวเชื่อมต่อตรง 176">
            <a:extLst>
              <a:ext uri="{FF2B5EF4-FFF2-40B4-BE49-F238E27FC236}">
                <a16:creationId xmlns="" xmlns:a16="http://schemas.microsoft.com/office/drawing/2014/main" id="{74886188-E87D-4837-92F6-1A83DB44D568}"/>
              </a:ext>
            </a:extLst>
          </p:cNvPr>
          <p:cNvCxnSpPr>
            <a:cxnSpLocks/>
          </p:cNvCxnSpPr>
          <p:nvPr/>
        </p:nvCxnSpPr>
        <p:spPr>
          <a:xfrm>
            <a:off x="16339" y="3037391"/>
            <a:ext cx="0" cy="2106109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prstDash val="dash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ตัวเชื่อมต่อตรง 177">
            <a:extLst>
              <a:ext uri="{FF2B5EF4-FFF2-40B4-BE49-F238E27FC236}">
                <a16:creationId xmlns="" xmlns:a16="http://schemas.microsoft.com/office/drawing/2014/main" id="{8D32765E-71DC-4787-8FCD-75F31346C548}"/>
              </a:ext>
            </a:extLst>
          </p:cNvPr>
          <p:cNvCxnSpPr>
            <a:cxnSpLocks/>
          </p:cNvCxnSpPr>
          <p:nvPr/>
        </p:nvCxnSpPr>
        <p:spPr>
          <a:xfrm>
            <a:off x="9116322" y="3037391"/>
            <a:ext cx="0" cy="2105828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prstDash val="dash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TextBox 9">
            <a:extLst>
              <a:ext uri="{FF2B5EF4-FFF2-40B4-BE49-F238E27FC236}">
                <a16:creationId xmlns="" xmlns:a16="http://schemas.microsoft.com/office/drawing/2014/main" id="{E0255544-461A-4BFE-86B5-5CBDC3BBD056}"/>
              </a:ext>
            </a:extLst>
          </p:cNvPr>
          <p:cNvSpPr txBox="1"/>
          <p:nvPr/>
        </p:nvSpPr>
        <p:spPr>
          <a:xfrm>
            <a:off x="2322626" y="4437855"/>
            <a:ext cx="1691841" cy="40011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NCD</a:t>
            </a: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="" xmlns:a16="http://schemas.microsoft.com/office/drawing/2014/main" id="{B4A31754-2791-450E-818D-6973A95471B4}"/>
              </a:ext>
            </a:extLst>
          </p:cNvPr>
          <p:cNvSpPr/>
          <p:nvPr/>
        </p:nvSpPr>
        <p:spPr>
          <a:xfrm>
            <a:off x="4331066" y="4471891"/>
            <a:ext cx="1447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  <a:t>ไข้เลือดออก</a:t>
            </a:r>
            <a:endParaRPr lang="en-US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="" xmlns:a16="http://schemas.microsoft.com/office/drawing/2014/main" id="{36039790-B14A-45D6-AA86-CE2CFFF78FA4}"/>
              </a:ext>
            </a:extLst>
          </p:cNvPr>
          <p:cNvSpPr/>
          <p:nvPr/>
        </p:nvSpPr>
        <p:spPr>
          <a:xfrm>
            <a:off x="7304595" y="4481818"/>
            <a:ext cx="606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RTI</a:t>
            </a:r>
          </a:p>
        </p:txBody>
      </p:sp>
      <p:cxnSp>
        <p:nvCxnSpPr>
          <p:cNvPr id="180" name="ตัวเชื่อมต่อตรง 179">
            <a:extLst>
              <a:ext uri="{FF2B5EF4-FFF2-40B4-BE49-F238E27FC236}">
                <a16:creationId xmlns="" xmlns:a16="http://schemas.microsoft.com/office/drawing/2014/main" id="{9F0D4898-283C-4386-BBA6-DEFAF35E6540}"/>
              </a:ext>
            </a:extLst>
          </p:cNvPr>
          <p:cNvCxnSpPr>
            <a:cxnSpLocks/>
          </p:cNvCxnSpPr>
          <p:nvPr/>
        </p:nvCxnSpPr>
        <p:spPr>
          <a:xfrm flipH="1">
            <a:off x="0" y="5143219"/>
            <a:ext cx="9144001" cy="281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prstDash val="dash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520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19" y="952485"/>
            <a:ext cx="8139474" cy="264906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5851442" y="760892"/>
            <a:ext cx="86409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ubtitle 10"/>
          <p:cNvSpPr txBox="1">
            <a:spLocks/>
          </p:cNvSpPr>
          <p:nvPr/>
        </p:nvSpPr>
        <p:spPr>
          <a:xfrm>
            <a:off x="6505209" y="3651153"/>
            <a:ext cx="1790615" cy="364299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วัยผู้สูงอายุ</a:t>
            </a:r>
          </a:p>
        </p:txBody>
      </p:sp>
      <p:sp>
        <p:nvSpPr>
          <p:cNvPr id="14" name="Subtitle 10"/>
          <p:cNvSpPr txBox="1">
            <a:spLocks/>
          </p:cNvSpPr>
          <p:nvPr/>
        </p:nvSpPr>
        <p:spPr>
          <a:xfrm>
            <a:off x="4387915" y="3656314"/>
            <a:ext cx="1664465" cy="352553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วัยทำงาน</a:t>
            </a:r>
          </a:p>
        </p:txBody>
      </p:sp>
      <p:sp>
        <p:nvSpPr>
          <p:cNvPr id="15" name="Subtitle 10"/>
          <p:cNvSpPr txBox="1">
            <a:spLocks/>
          </p:cNvSpPr>
          <p:nvPr/>
        </p:nvSpPr>
        <p:spPr>
          <a:xfrm>
            <a:off x="2559676" y="3655046"/>
            <a:ext cx="1584032" cy="346376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6-14 </a:t>
            </a:r>
            <a:r>
              <a:rPr lang="th-TH" sz="1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77651" y="74248"/>
            <a:ext cx="4472857" cy="50783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700" b="1" dirty="0">
                <a:solidFill>
                  <a:prstClr val="black"/>
                </a:solidFill>
                <a:ea typeface="Tahoma" panose="020B0604030504040204" pitchFamily="34" charset="0"/>
              </a:rPr>
              <a:t>เส้นทางชีวิตส่งผลให้เกิดโรค </a:t>
            </a:r>
            <a:r>
              <a:rPr lang="en-US" sz="2700" b="1" dirty="0">
                <a:solidFill>
                  <a:prstClr val="black"/>
                </a:solidFill>
                <a:ea typeface="Tahoma" panose="020B0604030504040204" pitchFamily="34" charset="0"/>
              </a:rPr>
              <a:t>NCD </a:t>
            </a:r>
            <a:endParaRPr lang="th-TH" sz="2700" b="1" dirty="0">
              <a:solidFill>
                <a:prstClr val="black"/>
              </a:solidFill>
              <a:ea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45368" y="4104883"/>
            <a:ext cx="1349027" cy="553998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lang="th-TH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อ้วน 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12.04% </a:t>
            </a:r>
            <a:endParaRPr lang="th-TH" sz="1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h-TH" sz="15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(บึงกาฬ เลย)</a:t>
            </a:r>
          </a:p>
        </p:txBody>
      </p:sp>
      <p:sp>
        <p:nvSpPr>
          <p:cNvPr id="22" name="Up Arrow 21"/>
          <p:cNvSpPr/>
          <p:nvPr/>
        </p:nvSpPr>
        <p:spPr>
          <a:xfrm>
            <a:off x="3842574" y="4115595"/>
            <a:ext cx="244243" cy="380462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29868" y="4104627"/>
            <a:ext cx="19805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BMI</a:t>
            </a:r>
            <a:r>
              <a:rPr lang="th-TH" sz="15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ผิดปกติ</a:t>
            </a:r>
            <a:r>
              <a:rPr lang="en-US" sz="15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47.83%</a:t>
            </a:r>
          </a:p>
          <a:p>
            <a:r>
              <a:rPr lang="en-US" sz="15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DM control: 21.00% </a:t>
            </a:r>
          </a:p>
          <a:p>
            <a:r>
              <a:rPr lang="en-US" sz="15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 control: 49.28%</a:t>
            </a:r>
            <a:r>
              <a:rPr lang="th-TH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</a:p>
          <a:p>
            <a:r>
              <a:rPr lang="th-TH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</a:t>
            </a:r>
            <a:r>
              <a:rPr lang="th-TH" sz="15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(เลย)</a:t>
            </a:r>
            <a:r>
              <a:rPr lang="en-US" sz="15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5" name="Up Arrow 24"/>
          <p:cNvSpPr/>
          <p:nvPr/>
        </p:nvSpPr>
        <p:spPr>
          <a:xfrm>
            <a:off x="6064042" y="4085956"/>
            <a:ext cx="189226" cy="251663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 dirty="0">
              <a:solidFill>
                <a:prstClr val="white"/>
              </a:solidFill>
            </a:endParaRPr>
          </a:p>
        </p:txBody>
      </p:sp>
      <p:cxnSp>
        <p:nvCxnSpPr>
          <p:cNvPr id="28" name="Straight Arrow Connector 27"/>
          <p:cNvCxnSpPr>
            <a:cxnSpLocks/>
          </p:cNvCxnSpPr>
          <p:nvPr/>
        </p:nvCxnSpPr>
        <p:spPr>
          <a:xfrm>
            <a:off x="1076179" y="769255"/>
            <a:ext cx="4775264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020952" y="456403"/>
            <a:ext cx="78739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prstClr val="black"/>
                </a:solidFill>
                <a:ea typeface="Tahoma" panose="020B0604030504040204" pitchFamily="34" charset="0"/>
              </a:rPr>
              <a:t>STROKE</a:t>
            </a:r>
          </a:p>
          <a:p>
            <a:r>
              <a:rPr lang="en-US" sz="1500" dirty="0">
                <a:solidFill>
                  <a:prstClr val="black"/>
                </a:solidFill>
                <a:ea typeface="Tahoma" panose="020B0604030504040204" pitchFamily="34" charset="0"/>
              </a:rPr>
              <a:t>STEMI</a:t>
            </a:r>
          </a:p>
          <a:p>
            <a:r>
              <a:rPr lang="en-US" sz="1500" dirty="0">
                <a:solidFill>
                  <a:prstClr val="black"/>
                </a:solidFill>
                <a:ea typeface="Tahoma" panose="020B0604030504040204" pitchFamily="34" charset="0"/>
              </a:rPr>
              <a:t>CKD</a:t>
            </a:r>
            <a:endParaRPr lang="th-TH" sz="1500" dirty="0">
              <a:solidFill>
                <a:prstClr val="black"/>
              </a:solidFill>
              <a:ea typeface="Tahoma" panose="020B0604030504040204" pitchFamily="34" charset="0"/>
            </a:endParaRPr>
          </a:p>
        </p:txBody>
      </p:sp>
      <p:sp>
        <p:nvSpPr>
          <p:cNvPr id="33" name="Up Arrow 32"/>
          <p:cNvSpPr/>
          <p:nvPr/>
        </p:nvSpPr>
        <p:spPr>
          <a:xfrm>
            <a:off x="8813612" y="446318"/>
            <a:ext cx="205205" cy="22420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>
              <a:solidFill>
                <a:prstClr val="white"/>
              </a:solidFill>
            </a:endParaRPr>
          </a:p>
        </p:txBody>
      </p:sp>
      <p:sp>
        <p:nvSpPr>
          <p:cNvPr id="34" name="Up Arrow 33"/>
          <p:cNvSpPr/>
          <p:nvPr/>
        </p:nvSpPr>
        <p:spPr>
          <a:xfrm>
            <a:off x="8813612" y="717420"/>
            <a:ext cx="184881" cy="19805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>
              <a:solidFill>
                <a:prstClr val="white"/>
              </a:solidFill>
            </a:endParaRPr>
          </a:p>
        </p:txBody>
      </p:sp>
      <p:sp>
        <p:nvSpPr>
          <p:cNvPr id="35" name="Up Arrow 34"/>
          <p:cNvSpPr/>
          <p:nvPr/>
        </p:nvSpPr>
        <p:spPr>
          <a:xfrm>
            <a:off x="8803062" y="936850"/>
            <a:ext cx="205205" cy="19805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>
              <a:solidFill>
                <a:prstClr val="white"/>
              </a:solidFill>
            </a:endParaRPr>
          </a:p>
        </p:txBody>
      </p:sp>
      <p:sp>
        <p:nvSpPr>
          <p:cNvPr id="39" name="Down Arrow 38"/>
          <p:cNvSpPr/>
          <p:nvPr/>
        </p:nvSpPr>
        <p:spPr>
          <a:xfrm>
            <a:off x="6061266" y="4384135"/>
            <a:ext cx="189226" cy="25166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>
              <a:solidFill>
                <a:prstClr val="white"/>
              </a:solidFill>
            </a:endParaRPr>
          </a:p>
        </p:txBody>
      </p:sp>
      <p:sp>
        <p:nvSpPr>
          <p:cNvPr id="40" name="Down Arrow 39"/>
          <p:cNvSpPr/>
          <p:nvPr/>
        </p:nvSpPr>
        <p:spPr>
          <a:xfrm>
            <a:off x="6061265" y="4674759"/>
            <a:ext cx="202424" cy="26446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>
              <a:solidFill>
                <a:prstClr val="white"/>
              </a:solidFill>
            </a:endParaRPr>
          </a:p>
        </p:txBody>
      </p:sp>
      <p:cxnSp>
        <p:nvCxnSpPr>
          <p:cNvPr id="26" name="Straight Arrow Connector 25"/>
          <p:cNvCxnSpPr>
            <a:cxnSpLocks/>
          </p:cNvCxnSpPr>
          <p:nvPr/>
        </p:nvCxnSpPr>
        <p:spPr>
          <a:xfrm>
            <a:off x="6750508" y="762480"/>
            <a:ext cx="1287197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3">
            <a:extLst>
              <a:ext uri="{FF2B5EF4-FFF2-40B4-BE49-F238E27FC236}">
                <a16:creationId xmlns="" xmlns:a16="http://schemas.microsoft.com/office/drawing/2014/main" id="{62190F5D-316D-418C-8A28-F64BA3929CC1}"/>
              </a:ext>
            </a:extLst>
          </p:cNvPr>
          <p:cNvSpPr txBox="1"/>
          <p:nvPr/>
        </p:nvSpPr>
        <p:spPr>
          <a:xfrm>
            <a:off x="6628519" y="4095224"/>
            <a:ext cx="188638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 : 36.85%</a:t>
            </a:r>
          </a:p>
          <a:p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DM : 21.97%</a:t>
            </a:r>
          </a:p>
          <a:p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CVD : 2.09%</a:t>
            </a:r>
          </a:p>
        </p:txBody>
      </p:sp>
      <p:sp>
        <p:nvSpPr>
          <p:cNvPr id="31" name="สี่เหลี่ยมผืนผ้า 30">
            <a:extLst>
              <a:ext uri="{FF2B5EF4-FFF2-40B4-BE49-F238E27FC236}">
                <a16:creationId xmlns="" xmlns:a16="http://schemas.microsoft.com/office/drawing/2014/main" id="{3912EE48-6CB0-404C-AFF0-9F3F5118AA76}"/>
              </a:ext>
            </a:extLst>
          </p:cNvPr>
          <p:cNvSpPr/>
          <p:nvPr/>
        </p:nvSpPr>
        <p:spPr>
          <a:xfrm>
            <a:off x="730008" y="4136168"/>
            <a:ext cx="1254344" cy="869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5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อ้วน </a:t>
            </a:r>
            <a:r>
              <a:rPr lang="en-US" sz="15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11.13% </a:t>
            </a:r>
            <a:endParaRPr lang="th-TH" sz="15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h-TH" sz="15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(บึงกาฬ เลย) </a:t>
            </a:r>
          </a:p>
          <a:p>
            <a:endParaRPr lang="en-US" sz="15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th-TH" sz="15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Subtitle 10"/>
          <p:cNvSpPr txBox="1">
            <a:spLocks/>
          </p:cNvSpPr>
          <p:nvPr/>
        </p:nvSpPr>
        <p:spPr>
          <a:xfrm>
            <a:off x="569890" y="3660115"/>
            <a:ext cx="1574581" cy="346376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0-5 </a:t>
            </a:r>
            <a:r>
              <a:rPr lang="th-TH" sz="1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ปี</a:t>
            </a:r>
          </a:p>
        </p:txBody>
      </p:sp>
      <p:sp>
        <p:nvSpPr>
          <p:cNvPr id="36" name="Up Arrow 21"/>
          <p:cNvSpPr/>
          <p:nvPr/>
        </p:nvSpPr>
        <p:spPr>
          <a:xfrm>
            <a:off x="1935129" y="4136168"/>
            <a:ext cx="244243" cy="380462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>
              <a:solidFill>
                <a:prstClr val="white"/>
              </a:solidFill>
            </a:endParaRPr>
          </a:p>
        </p:txBody>
      </p:sp>
      <p:sp>
        <p:nvSpPr>
          <p:cNvPr id="37" name="Up Arrow 21"/>
          <p:cNvSpPr/>
          <p:nvPr/>
        </p:nvSpPr>
        <p:spPr>
          <a:xfrm>
            <a:off x="7898830" y="4095224"/>
            <a:ext cx="244243" cy="380462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2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95693" y="24122"/>
            <a:ext cx="891077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buFont typeface="Wingdings 2" panose="05020102010507070707" pitchFamily="18" charset="2"/>
              <a:buNone/>
            </a:pPr>
            <a:r>
              <a:rPr lang="th-TH" altLang="th-TH" sz="1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สถานการณ์โรคไข้เลือดออก เขตสุขภาพที่ 8  ปี พ.ศ.2562 (10 ส.ค.62) </a:t>
            </a:r>
            <a:br>
              <a:rPr lang="th-TH" altLang="th-TH" sz="18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altLang="th-TH" sz="12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(เป้าหมาย</a:t>
            </a:r>
            <a:r>
              <a:rPr lang="en-US" altLang="th-TH" sz="12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: </a:t>
            </a:r>
            <a:r>
              <a:rPr lang="th-TH" altLang="th-TH" sz="12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อัตราป่วยลดลงจากมัธยฐาน ร้อยละ 15 และอัตราป่วยตาย ไม่เกินร้อยละ 0.10)  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4603897" y="637148"/>
            <a:ext cx="4507680" cy="2472741"/>
            <a:chOff x="0" y="566040"/>
            <a:chExt cx="4971385" cy="2384649"/>
          </a:xfrm>
        </p:grpSpPr>
        <p:graphicFrame>
          <p:nvGraphicFramePr>
            <p:cNvPr id="57" name="Chart 56"/>
            <p:cNvGraphicFramePr>
              <a:graphicFrameLocks/>
            </p:cNvGraphicFramePr>
            <p:nvPr/>
          </p:nvGraphicFramePr>
          <p:xfrm>
            <a:off x="0" y="566040"/>
            <a:ext cx="4971385" cy="238464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8" name="Rectangle 57"/>
            <p:cNvSpPr/>
            <p:nvPr/>
          </p:nvSpPr>
          <p:spPr>
            <a:xfrm>
              <a:off x="1131191" y="1588442"/>
              <a:ext cx="814647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b="1" kern="0" dirty="0">
                  <a:solidFill>
                    <a:srgbClr val="7030A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EOC</a:t>
              </a:r>
              <a:r>
                <a:rPr lang="th-TH" sz="800" b="1" kern="0" dirty="0">
                  <a:solidFill>
                    <a:srgbClr val="7030A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-อุดรธานี</a:t>
              </a:r>
              <a:endParaRPr lang="en-US" sz="800" b="1" dirty="0">
                <a:solidFill>
                  <a:srgbClr val="7030A0"/>
                </a:solidFill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053218" y="681828"/>
              <a:ext cx="63991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b="1" kern="0" dirty="0">
                  <a:solidFill>
                    <a:schemeClr val="accent6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EOC </a:t>
              </a:r>
              <a:r>
                <a:rPr lang="th-TH" sz="800" b="1" kern="0" dirty="0">
                  <a:solidFill>
                    <a:schemeClr val="accent6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-เลย</a:t>
              </a:r>
              <a:endParaRPr lang="en-US" sz="8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953832" y="912627"/>
              <a:ext cx="883575" cy="21544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b="1" kern="0" dirty="0">
                  <a:solidFill>
                    <a:schemeClr val="accent1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EOC </a:t>
              </a:r>
              <a:r>
                <a:rPr lang="th-TH" sz="800" b="1" kern="0" dirty="0">
                  <a:solidFill>
                    <a:schemeClr val="accent1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-นครพนม</a:t>
              </a:r>
              <a:endParaRPr lang="en-US" sz="8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855677" y="1869313"/>
              <a:ext cx="1019831" cy="21544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b="1" kern="0" dirty="0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EOC</a:t>
              </a:r>
              <a:r>
                <a:rPr lang="th-TH" sz="800" b="1" kern="0" dirty="0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-หนองบัวลำภู</a:t>
              </a:r>
              <a:endParaRPr lang="en-US" sz="8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6071" y="726119"/>
          <a:ext cx="4486275" cy="2219547"/>
        </p:xfrm>
        <a:graphic>
          <a:graphicData uri="http://schemas.openxmlformats.org/drawingml/2006/table">
            <a:tbl>
              <a:tblPr firstRow="1" firstCol="1" bandRow="1"/>
              <a:tblGrid>
                <a:gridCol w="609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207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175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9050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th-TH" sz="1000" b="0" i="0" u="none" strike="noStrike" dirty="0">
                          <a:solidFill>
                            <a:srgbClr val="1E2F13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อันดับเขต/ประเทศ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th-TH" sz="1000" b="0" i="0" u="none" strike="noStrike" dirty="0">
                          <a:solidFill>
                            <a:srgbClr val="1E2F13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th-TH" sz="1000" b="0" i="0" u="none" strike="noStrike" dirty="0">
                          <a:solidFill>
                            <a:srgbClr val="1E2F13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จำนวนป่วย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000" b="0" i="0" u="none" strike="noStrike" dirty="0">
                          <a:solidFill>
                            <a:srgbClr val="1E2F13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อัตราป่วย/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th-TH" sz="1000" b="0" i="0" u="none" strike="noStrike" dirty="0">
                          <a:solidFill>
                            <a:srgbClr val="1E2F13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ตาย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th-TH" sz="1000" b="0" i="0" u="none" strike="noStrike" dirty="0">
                          <a:solidFill>
                            <a:srgbClr val="1E2F13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อัตราตาย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th-TH" sz="1000" b="0" i="0" u="none" strike="noStrike">
                          <a:solidFill>
                            <a:srgbClr val="1E2F13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อัตราป่วยตาย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52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000" b="0" i="0" u="none" strike="noStrike" dirty="0">
                          <a:solidFill>
                            <a:srgbClr val="1E2F13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ปชก.แสนคน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บึงกาฬ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199.08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0.94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0.47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เลย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1,165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181.25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0.31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0.17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นครพนม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110.32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0.14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0.13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อุดรธานี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1,203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75.99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336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หนองคาย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74.89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4454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หนองบัวลำภู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59.95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0.33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สกลนคร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58.84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554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เขต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5,381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96.87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0.14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0.15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17" y="3421008"/>
            <a:ext cx="477135" cy="4771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0170" y="2993140"/>
            <a:ext cx="2643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ข้อมูลระบาดวิทยาเชิงพรรณนา</a:t>
            </a:r>
          </a:p>
        </p:txBody>
      </p:sp>
      <p:sp>
        <p:nvSpPr>
          <p:cNvPr id="8" name="Rectangle 7"/>
          <p:cNvSpPr/>
          <p:nvPr/>
        </p:nvSpPr>
        <p:spPr>
          <a:xfrm>
            <a:off x="6113463" y="4667930"/>
            <a:ext cx="19454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Setting: </a:t>
            </a:r>
            <a:r>
              <a:rPr lang="th-TH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โรงเรียน บ้านเรือน </a:t>
            </a: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740938" y="411393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เสียชีวิตด้วยไข้เลือดออก 9 ราย (ติดเชื้อในพื้นที่ 8 ราย, </a:t>
            </a:r>
            <a:r>
              <a:rPr lang="en-US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Import 1 </a:t>
            </a:r>
            <a:r>
              <a:rPr lang="th-TH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ราย)</a:t>
            </a:r>
            <a:endParaRPr lang="en-US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71450" indent="-171450">
              <a:buFontTx/>
              <a:buChar char="-"/>
            </a:pPr>
            <a:r>
              <a:rPr lang="th-TH" sz="12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7 ใน 9 ราย เป็นเด็กอายุ </a:t>
            </a:r>
            <a:r>
              <a:rPr lang="en-US" sz="12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&lt;15</a:t>
            </a:r>
            <a:r>
              <a:rPr lang="th-TH" sz="12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ปี</a:t>
            </a:r>
            <a:r>
              <a:rPr lang="en-US" sz="12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2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ส่วนใหญ่เป็นเพศหญิง และอ้วน</a:t>
            </a:r>
          </a:p>
          <a:p>
            <a:pPr marL="171450" indent="-171450">
              <a:buFontTx/>
              <a:buChar char="-"/>
            </a:pPr>
            <a:r>
              <a:rPr lang="th-TH" sz="12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 ใน 9 ราย เป็นผู้ใหญ่ที่มีโรคประจำตัว </a:t>
            </a:r>
            <a:r>
              <a:rPr lang="en-US" sz="12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DM HT </a:t>
            </a:r>
            <a:r>
              <a:rPr lang="th-TH" sz="12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marL="171450" indent="-171450">
              <a:buFontTx/>
              <a:buChar char="-"/>
            </a:pPr>
            <a:r>
              <a:rPr lang="th-TH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ซื้อยากินเอง กลุ่ม </a:t>
            </a:r>
            <a:r>
              <a:rPr lang="en-US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NSAIDs 1 </a:t>
            </a:r>
            <a:r>
              <a:rPr lang="th-TH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ราย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72" y="4209164"/>
            <a:ext cx="488189" cy="4881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312" y="4361881"/>
            <a:ext cx="665363" cy="665363"/>
          </a:xfrm>
          <a:prstGeom prst="rect">
            <a:avLst/>
          </a:prstGeom>
        </p:spPr>
      </p:pic>
      <p:sp>
        <p:nvSpPr>
          <p:cNvPr id="70" name="Rectangle 69"/>
          <p:cNvSpPr/>
          <p:nvPr/>
        </p:nvSpPr>
        <p:spPr>
          <a:xfrm>
            <a:off x="778149" y="3565461"/>
            <a:ext cx="29450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กลุ่มเสี่ยง คือ เด็ก อายุ 10-14 ปี และ 5-9 ปี </a:t>
            </a:r>
            <a:endParaRPr lang="en-US" sz="1200" dirty="0"/>
          </a:p>
        </p:txBody>
      </p:sp>
      <p:grpSp>
        <p:nvGrpSpPr>
          <p:cNvPr id="72" name="Group 71"/>
          <p:cNvGrpSpPr/>
          <p:nvPr/>
        </p:nvGrpSpPr>
        <p:grpSpPr>
          <a:xfrm>
            <a:off x="5192473" y="3842460"/>
            <a:ext cx="955027" cy="426048"/>
            <a:chOff x="5116070" y="786808"/>
            <a:chExt cx="4027930" cy="1701209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070" y="786808"/>
              <a:ext cx="3894196" cy="1701209"/>
            </a:xfrm>
            <a:prstGeom prst="rect">
              <a:avLst/>
            </a:prstGeom>
          </p:spPr>
        </p:pic>
        <p:sp>
          <p:nvSpPr>
            <p:cNvPr id="74" name="Rectangle 73"/>
            <p:cNvSpPr/>
            <p:nvPr/>
          </p:nvSpPr>
          <p:spPr>
            <a:xfrm>
              <a:off x="8516679" y="786808"/>
              <a:ext cx="627321" cy="4146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Rectangle 74"/>
          <p:cNvSpPr/>
          <p:nvPr/>
        </p:nvSpPr>
        <p:spPr>
          <a:xfrm>
            <a:off x="6113463" y="3948062"/>
            <a:ext cx="22429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พื้นที่เสี่ยง</a:t>
            </a:r>
            <a:r>
              <a:rPr lang="en-US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th-TH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บึงกาฬ เลย นครพนม</a:t>
            </a:r>
            <a:endParaRPr lang="en-US" sz="1200" dirty="0"/>
          </a:p>
        </p:txBody>
      </p:sp>
      <p:pic>
        <p:nvPicPr>
          <p:cNvPr id="76" name="รูปภาพ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3269" y="3199017"/>
            <a:ext cx="982514" cy="504943"/>
          </a:xfrm>
          <a:prstGeom prst="rect">
            <a:avLst/>
          </a:prstGeom>
        </p:spPr>
      </p:pic>
      <p:sp>
        <p:nvSpPr>
          <p:cNvPr id="77" name="Rectangle 76"/>
          <p:cNvSpPr/>
          <p:nvPr/>
        </p:nvSpPr>
        <p:spPr>
          <a:xfrm>
            <a:off x="6095903" y="3349809"/>
            <a:ext cx="2930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Time: </a:t>
            </a:r>
            <a:r>
              <a:rPr lang="th-TH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พบผู้ป่วยตั้งแต่ มิ.ย. สูงสุด มิ.ย.-ก.ค.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0897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85065" y="104005"/>
            <a:ext cx="4447530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buFont typeface="Wingdings 2" panose="05020102010507070707" pitchFamily="18" charset="2"/>
              <a:buNone/>
            </a:pPr>
            <a:r>
              <a:rPr lang="th-TH" altLang="th-TH" sz="1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ข้อค้นพบ</a:t>
            </a:r>
            <a:endParaRPr lang="th-TH" altLang="th-TH" sz="12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7964737"/>
              </p:ext>
            </p:extLst>
          </p:nvPr>
        </p:nvGraphicFramePr>
        <p:xfrm>
          <a:off x="85065" y="956933"/>
          <a:ext cx="2137140" cy="2437668"/>
        </p:xfrm>
        <a:graphic>
          <a:graphicData uri="http://schemas.openxmlformats.org/drawingml/2006/table">
            <a:tbl>
              <a:tblPr firstRow="1" bandRow="1"/>
              <a:tblGrid>
                <a:gridCol w="21371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665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Primary Prevention</a:t>
                      </a:r>
                      <a:endParaRPr lang="ko-KR" alt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76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76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76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76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688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thaiDist" latinLnBrk="1"/>
                      <a:r>
                        <a:rPr lang="th-TH" altLang="ko-KR" sz="1200" b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ผวจ. และทุกภาคส่วน ให้ความสำคัญ เน้นการสุ่มประเมินไขว้ หมู่บ้าน/ตำบลปลอดลูกน้ำยุงลาย ได้แก่ </a:t>
                      </a:r>
                      <a:r>
                        <a:rPr lang="th-TH" altLang="ko-KR" sz="1200" b="1" baseline="0" dirty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สกลนคร หนองบัวลำภู และอุดรธานี </a:t>
                      </a:r>
                      <a:endParaRPr lang="en-US" altLang="ko-KR" sz="1200" b="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076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76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76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022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thai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ko-KR" sz="1200" b="0" dirty="0">
                          <a:solidFill>
                            <a:srgbClr val="FF0000"/>
                          </a:solidFill>
                          <a:latin typeface="Tahoma" pitchFamily="34" charset="0"/>
                          <a:cs typeface="Tahoma" pitchFamily="34" charset="0"/>
                        </a:rPr>
                        <a:t>จุดเด่น</a:t>
                      </a:r>
                      <a:r>
                        <a:rPr lang="en-US" altLang="ko-KR" sz="1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itchFamily="34" charset="0"/>
                          <a:cs typeface="Tahoma" pitchFamily="34" charset="0"/>
                        </a:rPr>
                        <a:t>:</a:t>
                      </a:r>
                      <a:r>
                        <a:rPr lang="en-US" altLang="ko-KR" sz="1200" b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th-TH" altLang="ko-KR" sz="1200" b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itchFamily="34" charset="0"/>
                          <a:cs typeface="Tahoma" pitchFamily="34" charset="0"/>
                        </a:rPr>
                        <a:t>บ.เทพคีรีเหนือ อ.นาวัง จ.หนองบัวลำภู มีนวัตกรรมชุมชนปลอดลูกน้ำยุงลาย สามารถป้องกันไข้เลือดออกได้</a:t>
                      </a:r>
                      <a:endParaRPr lang="ko-KR" altLang="en-US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076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76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Freeform 8"/>
          <p:cNvSpPr/>
          <p:nvPr/>
        </p:nvSpPr>
        <p:spPr>
          <a:xfrm>
            <a:off x="6311384" y="1354464"/>
            <a:ext cx="1038047" cy="990802"/>
          </a:xfrm>
          <a:custGeom>
            <a:avLst/>
            <a:gdLst>
              <a:gd name="connsiteX0" fmla="*/ 0 w 1226343"/>
              <a:gd name="connsiteY0" fmla="*/ 613172 h 1226343"/>
              <a:gd name="connsiteX1" fmla="*/ 613172 w 1226343"/>
              <a:gd name="connsiteY1" fmla="*/ 0 h 1226343"/>
              <a:gd name="connsiteX2" fmla="*/ 1226344 w 1226343"/>
              <a:gd name="connsiteY2" fmla="*/ 613172 h 1226343"/>
              <a:gd name="connsiteX3" fmla="*/ 613172 w 1226343"/>
              <a:gd name="connsiteY3" fmla="*/ 1226344 h 1226343"/>
              <a:gd name="connsiteX4" fmla="*/ 0 w 1226343"/>
              <a:gd name="connsiteY4" fmla="*/ 613172 h 122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6343" h="1226343">
                <a:moveTo>
                  <a:pt x="0" y="613172"/>
                </a:moveTo>
                <a:cubicBezTo>
                  <a:pt x="0" y="274526"/>
                  <a:pt x="274526" y="0"/>
                  <a:pt x="613172" y="0"/>
                </a:cubicBezTo>
                <a:cubicBezTo>
                  <a:pt x="951818" y="0"/>
                  <a:pt x="1226344" y="274526"/>
                  <a:pt x="1226344" y="613172"/>
                </a:cubicBezTo>
                <a:cubicBezTo>
                  <a:pt x="1226344" y="951818"/>
                  <a:pt x="951818" y="1226344"/>
                  <a:pt x="613172" y="1226344"/>
                </a:cubicBezTo>
                <a:cubicBezTo>
                  <a:pt x="274526" y="1226344"/>
                  <a:pt x="0" y="951818"/>
                  <a:pt x="0" y="613172"/>
                </a:cubicBez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7694" tIns="217694" rIns="217694" bIns="217694" numCol="1" spcCol="1270" anchor="ctr" anchorCtr="0">
            <a:noAutofit/>
          </a:bodyPr>
          <a:lstStyle/>
          <a:p>
            <a:pPr algn="ctr" latinLnBrk="1"/>
            <a:r>
              <a:rPr lang="en-US" altLang="ko-KR" sz="1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Prevent </a:t>
            </a:r>
            <a:r>
              <a:rPr lang="th-TH" altLang="ko-KR" sz="1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  <a:r>
              <a:rPr lang="en-US" altLang="ko-KR" sz="1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R2R</a:t>
            </a:r>
          </a:p>
        </p:txBody>
      </p:sp>
      <p:sp>
        <p:nvSpPr>
          <p:cNvPr id="10" name="Freeform 9"/>
          <p:cNvSpPr/>
          <p:nvPr/>
        </p:nvSpPr>
        <p:spPr>
          <a:xfrm rot="2986461">
            <a:off x="7352503" y="2100948"/>
            <a:ext cx="264268" cy="334396"/>
          </a:xfrm>
          <a:custGeom>
            <a:avLst/>
            <a:gdLst>
              <a:gd name="connsiteX0" fmla="*/ 0 w 327092"/>
              <a:gd name="connsiteY0" fmla="*/ 82778 h 413891"/>
              <a:gd name="connsiteX1" fmla="*/ 163546 w 327092"/>
              <a:gd name="connsiteY1" fmla="*/ 82778 h 413891"/>
              <a:gd name="connsiteX2" fmla="*/ 163546 w 327092"/>
              <a:gd name="connsiteY2" fmla="*/ 0 h 413891"/>
              <a:gd name="connsiteX3" fmla="*/ 327092 w 327092"/>
              <a:gd name="connsiteY3" fmla="*/ 206946 h 413891"/>
              <a:gd name="connsiteX4" fmla="*/ 163546 w 327092"/>
              <a:gd name="connsiteY4" fmla="*/ 413891 h 413891"/>
              <a:gd name="connsiteX5" fmla="*/ 163546 w 327092"/>
              <a:gd name="connsiteY5" fmla="*/ 331113 h 413891"/>
              <a:gd name="connsiteX6" fmla="*/ 0 w 327092"/>
              <a:gd name="connsiteY6" fmla="*/ 331113 h 413891"/>
              <a:gd name="connsiteX7" fmla="*/ 0 w 327092"/>
              <a:gd name="connsiteY7" fmla="*/ 82778 h 4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092" h="413891">
                <a:moveTo>
                  <a:pt x="0" y="82778"/>
                </a:moveTo>
                <a:lnTo>
                  <a:pt x="163546" y="82778"/>
                </a:lnTo>
                <a:lnTo>
                  <a:pt x="163546" y="0"/>
                </a:lnTo>
                <a:lnTo>
                  <a:pt x="327092" y="206946"/>
                </a:lnTo>
                <a:lnTo>
                  <a:pt x="163546" y="413891"/>
                </a:lnTo>
                <a:lnTo>
                  <a:pt x="163546" y="331113"/>
                </a:lnTo>
                <a:lnTo>
                  <a:pt x="0" y="331113"/>
                </a:lnTo>
                <a:lnTo>
                  <a:pt x="0" y="8277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82778" rIns="98127" bIns="82777" numCol="1" spcCol="1270" anchor="ctr" anchorCtr="0">
            <a:noAutofit/>
          </a:bodyPr>
          <a:lstStyle/>
          <a:p>
            <a:pPr lvl="0" algn="ctr" defTabSz="5334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ko-KR" altLang="en-US" sz="1200" kern="1200"/>
          </a:p>
        </p:txBody>
      </p:sp>
      <p:sp>
        <p:nvSpPr>
          <p:cNvPr id="12" name="Freeform 11"/>
          <p:cNvSpPr/>
          <p:nvPr/>
        </p:nvSpPr>
        <p:spPr>
          <a:xfrm rot="1073197">
            <a:off x="6682131" y="3518015"/>
            <a:ext cx="264268" cy="334397"/>
          </a:xfrm>
          <a:custGeom>
            <a:avLst/>
            <a:gdLst>
              <a:gd name="connsiteX0" fmla="*/ 0 w 327092"/>
              <a:gd name="connsiteY0" fmla="*/ 82778 h 413891"/>
              <a:gd name="connsiteX1" fmla="*/ 163546 w 327092"/>
              <a:gd name="connsiteY1" fmla="*/ 82778 h 413891"/>
              <a:gd name="connsiteX2" fmla="*/ 163546 w 327092"/>
              <a:gd name="connsiteY2" fmla="*/ 0 h 413891"/>
              <a:gd name="connsiteX3" fmla="*/ 327092 w 327092"/>
              <a:gd name="connsiteY3" fmla="*/ 206946 h 413891"/>
              <a:gd name="connsiteX4" fmla="*/ 163546 w 327092"/>
              <a:gd name="connsiteY4" fmla="*/ 413891 h 413891"/>
              <a:gd name="connsiteX5" fmla="*/ 163546 w 327092"/>
              <a:gd name="connsiteY5" fmla="*/ 331113 h 413891"/>
              <a:gd name="connsiteX6" fmla="*/ 0 w 327092"/>
              <a:gd name="connsiteY6" fmla="*/ 331113 h 413891"/>
              <a:gd name="connsiteX7" fmla="*/ 0 w 327092"/>
              <a:gd name="connsiteY7" fmla="*/ 82778 h 4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092" h="413891">
                <a:moveTo>
                  <a:pt x="327092" y="331113"/>
                </a:moveTo>
                <a:lnTo>
                  <a:pt x="163546" y="331113"/>
                </a:lnTo>
                <a:lnTo>
                  <a:pt x="163546" y="413891"/>
                </a:lnTo>
                <a:lnTo>
                  <a:pt x="0" y="206945"/>
                </a:lnTo>
                <a:lnTo>
                  <a:pt x="163546" y="0"/>
                </a:lnTo>
                <a:lnTo>
                  <a:pt x="163546" y="82778"/>
                </a:lnTo>
                <a:lnTo>
                  <a:pt x="327092" y="82778"/>
                </a:lnTo>
                <a:lnTo>
                  <a:pt x="327092" y="3311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8127" tIns="82778" rIns="0" bIns="82778" numCol="1" spcCol="1270" anchor="ctr" anchorCtr="0">
            <a:noAutofit/>
          </a:bodyPr>
          <a:lstStyle/>
          <a:p>
            <a:pPr lvl="0" algn="ctr" defTabSz="5334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ko-KR" altLang="en-US" sz="1200" kern="1200"/>
          </a:p>
        </p:txBody>
      </p:sp>
      <p:sp>
        <p:nvSpPr>
          <p:cNvPr id="13" name="Freeform 12"/>
          <p:cNvSpPr/>
          <p:nvPr/>
        </p:nvSpPr>
        <p:spPr>
          <a:xfrm>
            <a:off x="7435028" y="2728038"/>
            <a:ext cx="1129490" cy="990802"/>
          </a:xfrm>
          <a:custGeom>
            <a:avLst/>
            <a:gdLst>
              <a:gd name="connsiteX0" fmla="*/ 0 w 1226343"/>
              <a:gd name="connsiteY0" fmla="*/ 613172 h 1226343"/>
              <a:gd name="connsiteX1" fmla="*/ 613172 w 1226343"/>
              <a:gd name="connsiteY1" fmla="*/ 0 h 1226343"/>
              <a:gd name="connsiteX2" fmla="*/ 1226344 w 1226343"/>
              <a:gd name="connsiteY2" fmla="*/ 613172 h 1226343"/>
              <a:gd name="connsiteX3" fmla="*/ 613172 w 1226343"/>
              <a:gd name="connsiteY3" fmla="*/ 1226344 h 1226343"/>
              <a:gd name="connsiteX4" fmla="*/ 0 w 1226343"/>
              <a:gd name="connsiteY4" fmla="*/ 613172 h 122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6343" h="1226343">
                <a:moveTo>
                  <a:pt x="0" y="613172"/>
                </a:moveTo>
                <a:cubicBezTo>
                  <a:pt x="0" y="274526"/>
                  <a:pt x="274526" y="0"/>
                  <a:pt x="613172" y="0"/>
                </a:cubicBezTo>
                <a:cubicBezTo>
                  <a:pt x="951818" y="0"/>
                  <a:pt x="1226344" y="274526"/>
                  <a:pt x="1226344" y="613172"/>
                </a:cubicBezTo>
                <a:cubicBezTo>
                  <a:pt x="1226344" y="951818"/>
                  <a:pt x="951818" y="1226344"/>
                  <a:pt x="613172" y="1226344"/>
                </a:cubicBezTo>
                <a:cubicBezTo>
                  <a:pt x="274526" y="1226344"/>
                  <a:pt x="0" y="951818"/>
                  <a:pt x="0" y="613172"/>
                </a:cubicBez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7694" tIns="217694" rIns="217694" bIns="217694" numCol="1" spcCol="1270" anchor="ctr" anchorCtr="0">
            <a:noAutofit/>
          </a:bodyPr>
          <a:lstStyle/>
          <a:p>
            <a:pPr lvl="0" algn="ctr" defTabSz="13335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1100" b="1" kern="1200" dirty="0">
                <a:latin typeface="Tahoma" pitchFamily="34" charset="0"/>
                <a:cs typeface="Tahoma" pitchFamily="34" charset="0"/>
              </a:rPr>
              <a:t>Detect</a:t>
            </a:r>
            <a:r>
              <a:rPr lang="th-TH" altLang="ko-KR" sz="1100" b="1" kern="1200" dirty="0">
                <a:latin typeface="Tahoma" pitchFamily="34" charset="0"/>
                <a:cs typeface="Tahoma" pitchFamily="34" charset="0"/>
              </a:rPr>
              <a:t>/</a:t>
            </a:r>
          </a:p>
          <a:p>
            <a:pPr lvl="0" algn="ctr" defTabSz="13335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1100" b="1" dirty="0">
                <a:latin typeface="Tahoma" pitchFamily="34" charset="0"/>
                <a:cs typeface="Tahoma" pitchFamily="34" charset="0"/>
              </a:rPr>
              <a:t>506 Dash board</a:t>
            </a:r>
            <a:endParaRPr lang="ko-KR" altLang="en-US" sz="1100" b="1" kern="12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5147557" y="2656674"/>
            <a:ext cx="1052095" cy="998783"/>
          </a:xfrm>
          <a:custGeom>
            <a:avLst/>
            <a:gdLst>
              <a:gd name="connsiteX0" fmla="*/ 0 w 1226343"/>
              <a:gd name="connsiteY0" fmla="*/ 613172 h 1226343"/>
              <a:gd name="connsiteX1" fmla="*/ 613172 w 1226343"/>
              <a:gd name="connsiteY1" fmla="*/ 0 h 1226343"/>
              <a:gd name="connsiteX2" fmla="*/ 1226344 w 1226343"/>
              <a:gd name="connsiteY2" fmla="*/ 613172 h 1226343"/>
              <a:gd name="connsiteX3" fmla="*/ 613172 w 1226343"/>
              <a:gd name="connsiteY3" fmla="*/ 1226344 h 1226343"/>
              <a:gd name="connsiteX4" fmla="*/ 0 w 1226343"/>
              <a:gd name="connsiteY4" fmla="*/ 613172 h 122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6343" h="1226343">
                <a:moveTo>
                  <a:pt x="0" y="613172"/>
                </a:moveTo>
                <a:cubicBezTo>
                  <a:pt x="0" y="274526"/>
                  <a:pt x="274526" y="0"/>
                  <a:pt x="613172" y="0"/>
                </a:cubicBezTo>
                <a:cubicBezTo>
                  <a:pt x="951818" y="0"/>
                  <a:pt x="1226344" y="274526"/>
                  <a:pt x="1226344" y="613172"/>
                </a:cubicBezTo>
                <a:cubicBezTo>
                  <a:pt x="1226344" y="951818"/>
                  <a:pt x="951818" y="1226344"/>
                  <a:pt x="613172" y="1226344"/>
                </a:cubicBezTo>
                <a:cubicBezTo>
                  <a:pt x="274526" y="1226344"/>
                  <a:pt x="0" y="951818"/>
                  <a:pt x="0" y="613172"/>
                </a:cubicBez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7694" tIns="217694" rIns="217694" bIns="217694" numCol="1" spcCol="1270" anchor="ctr" anchorCtr="0">
            <a:noAutofit/>
          </a:bodyPr>
          <a:lstStyle/>
          <a:p>
            <a:pPr lvl="0" algn="ctr" defTabSz="13335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1000" b="1" dirty="0">
                <a:latin typeface="Tahoma" pitchFamily="34" charset="0"/>
                <a:cs typeface="Tahoma" pitchFamily="34" charset="0"/>
              </a:rPr>
              <a:t>Response</a:t>
            </a:r>
          </a:p>
          <a:p>
            <a:pPr lvl="0" algn="ctr" defTabSz="13335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altLang="ko-KR" sz="1000" b="1" dirty="0">
                <a:latin typeface="Tahoma" pitchFamily="34" charset="0"/>
                <a:cs typeface="Tahoma" pitchFamily="34" charset="0"/>
              </a:rPr>
              <a:t>/</a:t>
            </a:r>
            <a:r>
              <a:rPr lang="en-US" altLang="ko-KR" sz="1000" b="1" dirty="0">
                <a:latin typeface="Tahoma" pitchFamily="34" charset="0"/>
                <a:cs typeface="Tahoma" pitchFamily="34" charset="0"/>
              </a:rPr>
              <a:t>EOC</a:t>
            </a:r>
            <a:endParaRPr lang="ko-KR" altLang="en-US" sz="10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8" name="Freeform 17"/>
          <p:cNvSpPr/>
          <p:nvPr/>
        </p:nvSpPr>
        <p:spPr>
          <a:xfrm rot="19440000">
            <a:off x="6060574" y="2120200"/>
            <a:ext cx="264268" cy="334396"/>
          </a:xfrm>
          <a:custGeom>
            <a:avLst/>
            <a:gdLst>
              <a:gd name="connsiteX0" fmla="*/ 0 w 327092"/>
              <a:gd name="connsiteY0" fmla="*/ 82778 h 413891"/>
              <a:gd name="connsiteX1" fmla="*/ 163546 w 327092"/>
              <a:gd name="connsiteY1" fmla="*/ 82778 h 413891"/>
              <a:gd name="connsiteX2" fmla="*/ 163546 w 327092"/>
              <a:gd name="connsiteY2" fmla="*/ 0 h 413891"/>
              <a:gd name="connsiteX3" fmla="*/ 327092 w 327092"/>
              <a:gd name="connsiteY3" fmla="*/ 206946 h 413891"/>
              <a:gd name="connsiteX4" fmla="*/ 163546 w 327092"/>
              <a:gd name="connsiteY4" fmla="*/ 413891 h 413891"/>
              <a:gd name="connsiteX5" fmla="*/ 163546 w 327092"/>
              <a:gd name="connsiteY5" fmla="*/ 331113 h 413891"/>
              <a:gd name="connsiteX6" fmla="*/ 0 w 327092"/>
              <a:gd name="connsiteY6" fmla="*/ 331113 h 413891"/>
              <a:gd name="connsiteX7" fmla="*/ 0 w 327092"/>
              <a:gd name="connsiteY7" fmla="*/ 82778 h 4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092" h="413891">
                <a:moveTo>
                  <a:pt x="0" y="82778"/>
                </a:moveTo>
                <a:lnTo>
                  <a:pt x="163546" y="82778"/>
                </a:lnTo>
                <a:lnTo>
                  <a:pt x="163546" y="0"/>
                </a:lnTo>
                <a:lnTo>
                  <a:pt x="327092" y="206946"/>
                </a:lnTo>
                <a:lnTo>
                  <a:pt x="163546" y="413891"/>
                </a:lnTo>
                <a:lnTo>
                  <a:pt x="163546" y="331113"/>
                </a:lnTo>
                <a:lnTo>
                  <a:pt x="0" y="331113"/>
                </a:lnTo>
                <a:lnTo>
                  <a:pt x="0" y="8277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82777" rIns="98128" bIns="82778" numCol="1" spcCol="1270" anchor="ctr" anchorCtr="0">
            <a:noAutofit/>
          </a:bodyPr>
          <a:lstStyle/>
          <a:p>
            <a:pPr lvl="0" algn="ctr" defTabSz="5334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ko-KR" altLang="en-US" sz="1200" kern="1200"/>
          </a:p>
        </p:txBody>
      </p:sp>
      <p:sp>
        <p:nvSpPr>
          <p:cNvPr id="19" name="Freeform 18"/>
          <p:cNvSpPr/>
          <p:nvPr/>
        </p:nvSpPr>
        <p:spPr>
          <a:xfrm>
            <a:off x="6311386" y="2444656"/>
            <a:ext cx="990802" cy="990802"/>
          </a:xfrm>
          <a:custGeom>
            <a:avLst/>
            <a:gdLst>
              <a:gd name="connsiteX0" fmla="*/ 0 w 1226343"/>
              <a:gd name="connsiteY0" fmla="*/ 613172 h 1226343"/>
              <a:gd name="connsiteX1" fmla="*/ 613172 w 1226343"/>
              <a:gd name="connsiteY1" fmla="*/ 0 h 1226343"/>
              <a:gd name="connsiteX2" fmla="*/ 1226344 w 1226343"/>
              <a:gd name="connsiteY2" fmla="*/ 613172 h 1226343"/>
              <a:gd name="connsiteX3" fmla="*/ 613172 w 1226343"/>
              <a:gd name="connsiteY3" fmla="*/ 1226344 h 1226343"/>
              <a:gd name="connsiteX4" fmla="*/ 0 w 1226343"/>
              <a:gd name="connsiteY4" fmla="*/ 613172 h 122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6343" h="1226343">
                <a:moveTo>
                  <a:pt x="0" y="613172"/>
                </a:moveTo>
                <a:cubicBezTo>
                  <a:pt x="0" y="274526"/>
                  <a:pt x="274526" y="0"/>
                  <a:pt x="613172" y="0"/>
                </a:cubicBezTo>
                <a:cubicBezTo>
                  <a:pt x="951818" y="0"/>
                  <a:pt x="1226344" y="274526"/>
                  <a:pt x="1226344" y="613172"/>
                </a:cubicBezTo>
                <a:cubicBezTo>
                  <a:pt x="1226344" y="951818"/>
                  <a:pt x="951818" y="1226344"/>
                  <a:pt x="613172" y="1226344"/>
                </a:cubicBezTo>
                <a:cubicBezTo>
                  <a:pt x="274526" y="1226344"/>
                  <a:pt x="0" y="951818"/>
                  <a:pt x="0" y="613172"/>
                </a:cubicBez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7694" tIns="217694" rIns="217694" bIns="217694" numCol="1" spcCol="1270" anchor="ctr" anchorCtr="0">
            <a:noAutofit/>
          </a:bodyPr>
          <a:lstStyle/>
          <a:p>
            <a:pPr lvl="0" algn="ctr" defTabSz="13335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ko-KR" altLang="en-US" sz="3000" kern="1200"/>
          </a:p>
        </p:txBody>
      </p:sp>
      <p:sp>
        <p:nvSpPr>
          <p:cNvPr id="23" name="Round Same Side Corner Rectangle 6"/>
          <p:cNvSpPr>
            <a:spLocks noChangeAspect="1"/>
          </p:cNvSpPr>
          <p:nvPr/>
        </p:nvSpPr>
        <p:spPr>
          <a:xfrm rot="18900000" flipH="1">
            <a:off x="6062838" y="3847539"/>
            <a:ext cx="109444" cy="438775"/>
          </a:xfrm>
          <a:custGeom>
            <a:avLst/>
            <a:gdLst/>
            <a:ahLst/>
            <a:cxnLst/>
            <a:rect l="l" t="t" r="r" b="b"/>
            <a:pathLst>
              <a:path w="1035916" h="4153123">
                <a:moveTo>
                  <a:pt x="277501" y="3759099"/>
                </a:moveTo>
                <a:lnTo>
                  <a:pt x="758408" y="3759099"/>
                </a:lnTo>
                <a:lnTo>
                  <a:pt x="517954" y="4153123"/>
                </a:lnTo>
                <a:close/>
                <a:moveTo>
                  <a:pt x="42612" y="2944898"/>
                </a:moveTo>
                <a:cubicBezTo>
                  <a:pt x="153922" y="2941505"/>
                  <a:pt x="246502" y="2889483"/>
                  <a:pt x="275675" y="2819018"/>
                </a:cubicBezTo>
                <a:cubicBezTo>
                  <a:pt x="304648" y="2892614"/>
                  <a:pt x="403763" y="2945872"/>
                  <a:pt x="521107" y="2945872"/>
                </a:cubicBezTo>
                <a:cubicBezTo>
                  <a:pt x="638453" y="2945872"/>
                  <a:pt x="737567" y="2892613"/>
                  <a:pt x="766540" y="2819017"/>
                </a:cubicBezTo>
                <a:cubicBezTo>
                  <a:pt x="795133" y="2888142"/>
                  <a:pt x="884783" y="2939514"/>
                  <a:pt x="993299" y="2944464"/>
                </a:cubicBezTo>
                <a:lnTo>
                  <a:pt x="776840" y="3657264"/>
                </a:lnTo>
                <a:lnTo>
                  <a:pt x="258940" y="3657264"/>
                </a:lnTo>
                <a:close/>
                <a:moveTo>
                  <a:pt x="809102" y="564558"/>
                </a:moveTo>
                <a:lnTo>
                  <a:pt x="1035914" y="564558"/>
                </a:lnTo>
                <a:lnTo>
                  <a:pt x="1035915" y="2838682"/>
                </a:lnTo>
                <a:cubicBezTo>
                  <a:pt x="1029586" y="2840409"/>
                  <a:pt x="1023074" y="2840731"/>
                  <a:pt x="1016490" y="2840731"/>
                </a:cubicBezTo>
                <a:cubicBezTo>
                  <a:pt x="901952" y="2840731"/>
                  <a:pt x="809102" y="2743612"/>
                  <a:pt x="809101" y="2623810"/>
                </a:cubicBezTo>
                <a:close/>
                <a:moveTo>
                  <a:pt x="310569" y="564558"/>
                </a:moveTo>
                <a:lnTo>
                  <a:pt x="725347" y="564558"/>
                </a:lnTo>
                <a:lnTo>
                  <a:pt x="725347" y="2633342"/>
                </a:lnTo>
                <a:cubicBezTo>
                  <a:pt x="725347" y="2747880"/>
                  <a:pt x="632496" y="2840731"/>
                  <a:pt x="517958" y="2840731"/>
                </a:cubicBezTo>
                <a:cubicBezTo>
                  <a:pt x="403420" y="2840731"/>
                  <a:pt x="310569" y="2747880"/>
                  <a:pt x="310569" y="2633342"/>
                </a:cubicBezTo>
                <a:close/>
                <a:moveTo>
                  <a:pt x="0" y="564557"/>
                </a:moveTo>
                <a:lnTo>
                  <a:pt x="226813" y="564557"/>
                </a:lnTo>
                <a:lnTo>
                  <a:pt x="226813" y="2623810"/>
                </a:lnTo>
                <a:cubicBezTo>
                  <a:pt x="226813" y="2743612"/>
                  <a:pt x="133962" y="2840731"/>
                  <a:pt x="19424" y="2840730"/>
                </a:cubicBezTo>
                <a:cubicBezTo>
                  <a:pt x="12841" y="2840730"/>
                  <a:pt x="6329" y="2840409"/>
                  <a:pt x="0" y="2838682"/>
                </a:cubicBezTo>
                <a:close/>
                <a:moveTo>
                  <a:pt x="71964" y="71964"/>
                </a:moveTo>
                <a:cubicBezTo>
                  <a:pt x="116427" y="27501"/>
                  <a:pt x="177852" y="0"/>
                  <a:pt x="245701" y="0"/>
                </a:cubicBezTo>
                <a:lnTo>
                  <a:pt x="790215" y="0"/>
                </a:lnTo>
                <a:cubicBezTo>
                  <a:pt x="925912" y="0"/>
                  <a:pt x="1035916" y="110004"/>
                  <a:pt x="1035916" y="245701"/>
                </a:cubicBezTo>
                <a:cubicBezTo>
                  <a:pt x="1035916" y="327601"/>
                  <a:pt x="1035915" y="409501"/>
                  <a:pt x="1035915" y="491401"/>
                </a:cubicBezTo>
                <a:lnTo>
                  <a:pt x="0" y="491401"/>
                </a:lnTo>
                <a:lnTo>
                  <a:pt x="0" y="245701"/>
                </a:lnTo>
                <a:cubicBezTo>
                  <a:pt x="0" y="177853"/>
                  <a:pt x="27501" y="116427"/>
                  <a:pt x="71964" y="7196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2307264" y="956932"/>
          <a:ext cx="2252736" cy="2445752"/>
        </p:xfrm>
        <a:graphic>
          <a:graphicData uri="http://schemas.openxmlformats.org/drawingml/2006/table">
            <a:tbl>
              <a:tblPr firstRow="1" bandRow="1"/>
              <a:tblGrid>
                <a:gridCol w="22527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827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Secondary Prevention</a:t>
                      </a:r>
                      <a:endParaRPr lang="ko-KR" alt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76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76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76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76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314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thaiDist" latinLnBrk="1"/>
                      <a:r>
                        <a:rPr lang="th-TH" altLang="ko-KR" sz="1200" b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itchFamily="34" charset="0"/>
                          <a:cs typeface="Tahoma" pitchFamily="34" charset="0"/>
                        </a:rPr>
                        <a:t>เปิด </a:t>
                      </a:r>
                      <a:r>
                        <a:rPr lang="en-US" altLang="ko-KR" sz="1200" b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itchFamily="34" charset="0"/>
                          <a:cs typeface="Tahoma" pitchFamily="34" charset="0"/>
                        </a:rPr>
                        <a:t>EOC </a:t>
                      </a:r>
                      <a:r>
                        <a:rPr lang="th-TH" altLang="ko-KR" sz="1200" b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itchFamily="34" charset="0"/>
                          <a:cs typeface="Tahoma" pitchFamily="34" charset="0"/>
                        </a:rPr>
                        <a:t>นำระบบ </a:t>
                      </a:r>
                      <a:r>
                        <a:rPr lang="en-US" altLang="ko-KR" sz="1200" b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itchFamily="34" charset="0"/>
                          <a:cs typeface="Tahoma" pitchFamily="34" charset="0"/>
                        </a:rPr>
                        <a:t>ICS </a:t>
                      </a:r>
                      <a:r>
                        <a:rPr lang="th-TH" altLang="ko-KR" sz="1200" b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itchFamily="34" charset="0"/>
                          <a:cs typeface="Tahoma" pitchFamily="34" charset="0"/>
                        </a:rPr>
                        <a:t>มาใช้สั่งการควบคุมการะบาดของไข้เลือดออกได้อย่างเข้มแข็งได้แก่ </a:t>
                      </a:r>
                      <a:r>
                        <a:rPr lang="th-TH" altLang="ko-KR" sz="1200" b="1" dirty="0">
                          <a:solidFill>
                            <a:srgbClr val="FF0000"/>
                          </a:solidFill>
                          <a:latin typeface="Tahoma" pitchFamily="34" charset="0"/>
                          <a:cs typeface="Tahoma" pitchFamily="34" charset="0"/>
                        </a:rPr>
                        <a:t>สกลนคร</a:t>
                      </a:r>
                      <a:r>
                        <a:rPr lang="th-TH" altLang="ko-KR" sz="1200" b="1" baseline="0" dirty="0">
                          <a:solidFill>
                            <a:srgbClr val="FF0000"/>
                          </a:solidFill>
                          <a:latin typeface="Tahoma" pitchFamily="34" charset="0"/>
                          <a:cs typeface="Tahoma" pitchFamily="34" charset="0"/>
                        </a:rPr>
                        <a:t> และหนองบัวลำภู</a:t>
                      </a:r>
                      <a:r>
                        <a:rPr lang="en-US" altLang="ko-KR" sz="1200" b="1" baseline="0" dirty="0">
                          <a:solidFill>
                            <a:srgbClr val="FF0000"/>
                          </a:solidFill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lang="ko-KR" altLang="en-US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076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76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76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314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thai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076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76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85060" y="3476298"/>
          <a:ext cx="4474940" cy="1582686"/>
        </p:xfrm>
        <a:graphic>
          <a:graphicData uri="http://schemas.openxmlformats.org/drawingml/2006/table">
            <a:tbl>
              <a:tblPr firstRow="1" bandRow="1"/>
              <a:tblGrid>
                <a:gridCol w="44749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939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Tertiary Prevention</a:t>
                      </a:r>
                      <a:endParaRPr lang="ko-KR" alt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76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76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76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76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810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thaiDist" latinLnBrk="1"/>
                      <a:r>
                        <a:rPr lang="th-TH" altLang="ko-KR" sz="1200" b="1" dirty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ทุกจังหวัด</a:t>
                      </a:r>
                      <a:r>
                        <a:rPr lang="en-US" altLang="ko-KR" sz="12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</a:t>
                      </a:r>
                      <a:r>
                        <a:rPr lang="th-TH" altLang="ko-KR" sz="1200" b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ใช้ </a:t>
                      </a:r>
                      <a:r>
                        <a:rPr lang="en-US" altLang="ko-KR" sz="1200" b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CPG </a:t>
                      </a:r>
                      <a:r>
                        <a:rPr lang="th-TH" altLang="ko-KR" sz="1200" b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ในการรักษาผู้ป่วยไข้เลือดออก และการสื่อสารความเสี่ยง ให้แก่ร้านขายยา คลินิกเอกชน การซื้อยากินเอง </a:t>
                      </a:r>
                      <a:r>
                        <a:rPr lang="en-US" altLang="ko-KR" sz="1200" b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(NSAIDs) </a:t>
                      </a:r>
                      <a:r>
                        <a:rPr lang="th-TH" altLang="ko-KR" sz="1200" b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และการทำ </a:t>
                      </a:r>
                      <a:r>
                        <a:rPr lang="en-US" altLang="ko-KR" sz="1200" b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Dengue corner, Dengue chart</a:t>
                      </a:r>
                      <a:r>
                        <a:rPr lang="th-TH" altLang="ko-KR" sz="1200" b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</a:p>
                    <a:p>
                      <a:pPr algn="thaiDist" latinLnBrk="1">
                        <a:lnSpc>
                          <a:spcPct val="100000"/>
                        </a:lnSpc>
                      </a:pPr>
                      <a:endParaRPr lang="th-TH" altLang="ko-KR" sz="1200" b="1" baseline="0" dirty="0">
                        <a:solidFill>
                          <a:srgbClr val="FF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thaiDist" latinLnBrk="1">
                        <a:lnSpc>
                          <a:spcPct val="100000"/>
                        </a:lnSpc>
                      </a:pPr>
                      <a:r>
                        <a:rPr lang="th-TH" altLang="ko-KR" sz="1200" b="1" baseline="0" dirty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สกลนคร</a:t>
                      </a:r>
                      <a:r>
                        <a:rPr lang="th-TH" altLang="ko-KR" sz="1200" b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เฝ้าระวังและจัดทำ </a:t>
                      </a:r>
                      <a:r>
                        <a:rPr lang="en-US" altLang="ko-KR" sz="1200" b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Case severe conference </a:t>
                      </a:r>
                      <a:r>
                        <a:rPr lang="th-TH" altLang="ko-KR" sz="1200" b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ทุกราย เพื่อติดตามการรักษา ป้องกันการเสียชีวิต </a:t>
                      </a:r>
                      <a:endParaRPr lang="en-US" altLang="ko-KR" sz="1200" b="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076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76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76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882" y="2656674"/>
            <a:ext cx="566765" cy="5667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01609" y="557819"/>
            <a:ext cx="39872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1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1.</a:t>
            </a:r>
            <a:r>
              <a:rPr lang="en-US" sz="1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Primary Prevention</a:t>
            </a:r>
            <a:endParaRPr lang="th-TH" sz="12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thaiDist"/>
            <a:r>
              <a:rPr lang="th-TH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- เน้นกำจัดแหล่งเพาะพันธุ์ยุง (</a:t>
            </a:r>
            <a:r>
              <a:rPr lang="en-US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HI,</a:t>
            </a:r>
            <a:r>
              <a:rPr lang="th-TH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CI)</a:t>
            </a:r>
            <a:r>
              <a:rPr lang="th-TH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 ในบ้าน โรงเรียน  ตั้งแต่ก่อนฤดูกาลระบาด </a:t>
            </a:r>
          </a:p>
          <a:p>
            <a:pPr algn="thaiDist"/>
            <a:r>
              <a:rPr lang="th-TH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- สื่อสารความเสี่ยง เน้นเด็กอ้วน ผู้มีโรคประจำตัว และห้ามซื้อยากิน (</a:t>
            </a:r>
            <a:r>
              <a:rPr lang="en-US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NSAIDs</a:t>
            </a:r>
            <a:r>
              <a:rPr lang="th-TH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814265" y="3767951"/>
            <a:ext cx="22582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2.</a:t>
            </a:r>
            <a:r>
              <a:rPr lang="en-US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SAT </a:t>
            </a:r>
            <a:r>
              <a:rPr lang="th-TH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แจ้งเตือน (3-3-1) และติดตามผลการควบคุมโรคให้มีประสิทธิภาพ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598850" y="3703954"/>
            <a:ext cx="21495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3.</a:t>
            </a:r>
            <a:r>
              <a:rPr lang="en-US" sz="1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Secondary</a:t>
            </a:r>
            <a:r>
              <a:rPr lang="th-TH" sz="1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  <a:r>
              <a:rPr lang="en-US" sz="1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Tertiary Prevention</a:t>
            </a:r>
          </a:p>
          <a:p>
            <a:pPr algn="thaiDist"/>
            <a:r>
              <a:rPr lang="en-US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- </a:t>
            </a:r>
            <a:r>
              <a:rPr lang="th-TH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ทีมสอบสวน (</a:t>
            </a:r>
            <a:r>
              <a:rPr lang="en-US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JIT) </a:t>
            </a:r>
            <a:r>
              <a:rPr lang="th-TH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ค้นหาผู้ป่วยเพิ่ม ควบคุมพาหะ แหล่งเพาะพันธุ์ยุง ในช่วงระบาด</a:t>
            </a:r>
            <a:r>
              <a:rPr lang="en-US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thaiDist"/>
            <a:r>
              <a:rPr lang="en-US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- </a:t>
            </a:r>
            <a:r>
              <a:rPr lang="th-TH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ปฏิบัติตาม </a:t>
            </a:r>
            <a:r>
              <a:rPr lang="en-US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CPG </a:t>
            </a:r>
            <a:r>
              <a:rPr lang="th-TH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ในกลุ่มเสี่ยงเสียชีวิตทุกราย </a:t>
            </a:r>
          </a:p>
        </p:txBody>
      </p:sp>
      <p:sp>
        <p:nvSpPr>
          <p:cNvPr id="21" name="TextBox 6"/>
          <p:cNvSpPr txBox="1">
            <a:spLocks noChangeArrowheads="1"/>
          </p:cNvSpPr>
          <p:nvPr/>
        </p:nvSpPr>
        <p:spPr bwMode="auto">
          <a:xfrm>
            <a:off x="4646646" y="98134"/>
            <a:ext cx="4367523" cy="3693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0" latinLnBrk="0" hangingPunct="0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ordia New" panose="020B0304020202020204" pitchFamily="34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buFont typeface="Wingdings 2" panose="05020102010507070707" pitchFamily="18" charset="2"/>
              <a:buNone/>
            </a:pPr>
            <a:r>
              <a:rPr lang="th-TH" altLang="th-TH" sz="1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มาตรการและข้อเสนอแนะ</a:t>
            </a:r>
            <a:endParaRPr lang="th-TH" altLang="th-TH" sz="12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248" y="537221"/>
            <a:ext cx="44687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**ทุกจังหวัดดำเนินการป้องกันโรคทั้ง 3 ระยะ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9855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ตัวเชื่อมต่อตรง 8"/>
          <p:cNvCxnSpPr/>
          <p:nvPr/>
        </p:nvCxnSpPr>
        <p:spPr>
          <a:xfrm>
            <a:off x="164569" y="1719329"/>
            <a:ext cx="83773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สี่เหลี่ยมผืนผ้า 1"/>
          <p:cNvSpPr/>
          <p:nvPr/>
        </p:nvSpPr>
        <p:spPr>
          <a:xfrm>
            <a:off x="114571" y="3193392"/>
            <a:ext cx="8868803" cy="193683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pic>
        <p:nvPicPr>
          <p:cNvPr id="1053" name="Picture 2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255" b="59505" l="27599" r="46779">
                        <a14:foregroundMark x1="37262" y1="33724" x2="37262" y2="33724"/>
                        <a14:foregroundMark x1="32577" y1="33073" x2="32577" y2="33073"/>
                        <a14:foregroundMark x1="39092" y1="29557" x2="39092" y2="29557"/>
                        <a14:foregroundMark x1="30893" y1="29688" x2="30893" y2="2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33" t="27177" r="53905" b="41133"/>
          <a:stretch/>
        </p:blipFill>
        <p:spPr bwMode="auto">
          <a:xfrm>
            <a:off x="7617689" y="3346602"/>
            <a:ext cx="623235" cy="601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686948" y="-125569"/>
            <a:ext cx="7886700" cy="762158"/>
          </a:xfrm>
        </p:spPr>
        <p:txBody>
          <a:bodyPr>
            <a:noAutofit/>
          </a:bodyPr>
          <a:lstStyle/>
          <a:p>
            <a:pPr algn="ctr"/>
            <a:r>
              <a:rPr lang="th-TH" sz="1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การวิเคราะห์การเสียชีวิตจากการจราจรทางถนนเขตสุขภาพที่ </a:t>
            </a:r>
            <a:r>
              <a:rPr lang="en-US" sz="1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8</a:t>
            </a:r>
            <a:endParaRPr lang="th-TH" sz="1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44186" y="622604"/>
            <a:ext cx="5290892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9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แผนภูมิแสดงอัตราการเสียชีวิตจากการจราจรทางถนนเขตสุขภาพที่ </a:t>
            </a:r>
            <a:r>
              <a:rPr lang="en-US" sz="900" b="1" dirty="0">
                <a:latin typeface="Tahoma" pitchFamily="34" charset="0"/>
                <a:ea typeface="Tahoma" pitchFamily="34" charset="0"/>
                <a:cs typeface="Tahoma" pitchFamily="34" charset="0"/>
              </a:rPr>
              <a:t>8 </a:t>
            </a:r>
            <a:r>
              <a:rPr lang="th-TH" sz="9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ปี</a:t>
            </a:r>
            <a:r>
              <a:rPr lang="en-US" sz="9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59-62 </a:t>
            </a:r>
            <a:r>
              <a:rPr lang="th-TH" sz="900" b="1" dirty="0">
                <a:latin typeface="Tahoma" pitchFamily="34" charset="0"/>
                <a:ea typeface="Tahoma" pitchFamily="34" charset="0"/>
                <a:cs typeface="Tahoma" pitchFamily="34" charset="0"/>
              </a:rPr>
              <a:t>(ณ มิ</a:t>
            </a:r>
            <a:r>
              <a:rPr lang="en-US" sz="9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th-TH" sz="9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ย</a:t>
            </a:r>
            <a:r>
              <a:rPr lang="en-US" sz="9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th-TH" sz="9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900" b="1" dirty="0">
                <a:latin typeface="Tahoma" pitchFamily="34" charset="0"/>
                <a:ea typeface="Tahoma" pitchFamily="34" charset="0"/>
                <a:cs typeface="Tahoma" pitchFamily="34" charset="0"/>
              </a:rPr>
              <a:t>62</a:t>
            </a:r>
            <a:r>
              <a:rPr lang="th-TH" sz="900" b="1" dirty="0"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r>
              <a:rPr lang="en-US" sz="9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th-TH" sz="9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966970" y="3918441"/>
            <a:ext cx="623890" cy="334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788" b="1" dirty="0">
                <a:latin typeface="Tahoma" pitchFamily="34" charset="0"/>
                <a:ea typeface="Tahoma" pitchFamily="34" charset="0"/>
                <a:cs typeface="Tahoma" pitchFamily="34" charset="0"/>
              </a:rPr>
              <a:t>เพศชาย </a:t>
            </a:r>
            <a:endParaRPr lang="en-US" sz="788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788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(77.6%)</a:t>
            </a:r>
            <a:endParaRPr lang="th-TH" sz="788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8" name="Picture 20" descr="Image result for man girl  icon png"/>
          <p:cNvPicPr>
            <a:picLocks noChangeAspect="1" noChangeArrowheads="1"/>
          </p:cNvPicPr>
          <p:nvPr/>
        </p:nvPicPr>
        <p:blipFill rotWithShape="1">
          <a:blip r:embed="rId5" cstate="print"/>
          <a:srcRect l="18900" r="50861" b="9305"/>
          <a:stretch/>
        </p:blipFill>
        <p:spPr bwMode="auto">
          <a:xfrm>
            <a:off x="1096606" y="3364350"/>
            <a:ext cx="364616" cy="575365"/>
          </a:xfrm>
          <a:prstGeom prst="rect">
            <a:avLst/>
          </a:prstGeom>
          <a:noFill/>
        </p:spPr>
      </p:pic>
      <p:pic>
        <p:nvPicPr>
          <p:cNvPr id="30" name="Picture 6" descr="Image result for vehicle icon png"/>
          <p:cNvPicPr>
            <a:picLocks noChangeAspect="1" noChangeArrowheads="1"/>
          </p:cNvPicPr>
          <p:nvPr/>
        </p:nvPicPr>
        <p:blipFill>
          <a:blip r:embed="rId6" cstate="print"/>
          <a:srcRect l="34020" t="68361" r="37001"/>
          <a:stretch>
            <a:fillRect/>
          </a:stretch>
        </p:blipFill>
        <p:spPr bwMode="auto">
          <a:xfrm>
            <a:off x="3988130" y="3327491"/>
            <a:ext cx="736730" cy="756084"/>
          </a:xfrm>
          <a:prstGeom prst="rect">
            <a:avLst/>
          </a:prstGeom>
          <a:noFill/>
        </p:spPr>
      </p:pic>
      <p:sp>
        <p:nvSpPr>
          <p:cNvPr id="32" name="สี่เหลี่ยมผืนผ้า 31"/>
          <p:cNvSpPr/>
          <p:nvPr/>
        </p:nvSpPr>
        <p:spPr>
          <a:xfrm>
            <a:off x="3667907" y="3907625"/>
            <a:ext cx="133081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75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รถจักรยานยนต์ </a:t>
            </a:r>
            <a:r>
              <a:rPr lang="en-US" sz="750" b="1" dirty="0">
                <a:latin typeface="Tahoma" pitchFamily="34" charset="0"/>
                <a:ea typeface="Tahoma" pitchFamily="34" charset="0"/>
                <a:cs typeface="Tahoma" pitchFamily="34" charset="0"/>
              </a:rPr>
              <a:t>73.6%</a:t>
            </a:r>
          </a:p>
          <a:p>
            <a:pPr algn="ctr"/>
            <a:r>
              <a:rPr lang="th-TH" sz="75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สูงสุดใน จ.บึงกาฬ </a:t>
            </a:r>
            <a:r>
              <a:rPr lang="en-US" sz="75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82.9%</a:t>
            </a:r>
            <a:endParaRPr lang="th-TH" sz="75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42" name="Picture 1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1" t="51549" r="59566" b="36508"/>
          <a:stretch/>
        </p:blipFill>
        <p:spPr bwMode="auto">
          <a:xfrm>
            <a:off x="2154307" y="3310545"/>
            <a:ext cx="505757" cy="655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สี่เหลี่ยมผืนผ้า 35"/>
          <p:cNvSpPr/>
          <p:nvPr/>
        </p:nvSpPr>
        <p:spPr>
          <a:xfrm>
            <a:off x="1724267" y="3891117"/>
            <a:ext cx="137409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75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อายุ </a:t>
            </a:r>
            <a:r>
              <a:rPr lang="en-US" sz="750" b="1" dirty="0">
                <a:latin typeface="Tahoma" pitchFamily="34" charset="0"/>
                <a:ea typeface="Tahoma" pitchFamily="34" charset="0"/>
                <a:cs typeface="Tahoma" pitchFamily="34" charset="0"/>
              </a:rPr>
              <a:t>15-19 </a:t>
            </a:r>
            <a:r>
              <a:rPr lang="th-TH" sz="75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ปี </a:t>
            </a:r>
            <a:r>
              <a:rPr lang="en-US" sz="75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(11.8%)</a:t>
            </a:r>
          </a:p>
          <a:p>
            <a:pPr algn="ctr"/>
            <a:r>
              <a:rPr lang="th-TH" sz="75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รองลงมา </a:t>
            </a:r>
            <a:r>
              <a:rPr lang="en-US" sz="750" b="1" dirty="0">
                <a:latin typeface="Tahoma" pitchFamily="34" charset="0"/>
                <a:ea typeface="Tahoma" pitchFamily="34" charset="0"/>
                <a:cs typeface="Tahoma" pitchFamily="34" charset="0"/>
              </a:rPr>
              <a:t>20-24</a:t>
            </a:r>
            <a:r>
              <a:rPr lang="th-TH" sz="75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ปี</a:t>
            </a:r>
            <a:r>
              <a:rPr lang="th-TH" sz="75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US" sz="75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10.4%</a:t>
            </a:r>
            <a:r>
              <a:rPr lang="th-TH" sz="75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</p:txBody>
      </p:sp>
      <p:pic>
        <p:nvPicPr>
          <p:cNvPr id="1043" name="Picture 1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693" b="58724" l="27672" r="4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33" t="27437" r="54239" b="41121"/>
          <a:stretch/>
        </p:blipFill>
        <p:spPr bwMode="auto">
          <a:xfrm>
            <a:off x="2597954" y="4242554"/>
            <a:ext cx="560094" cy="546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สี่เหลี่ยมผืนผ้า 36"/>
          <p:cNvSpPr/>
          <p:nvPr/>
        </p:nvSpPr>
        <p:spPr>
          <a:xfrm>
            <a:off x="2572868" y="4774960"/>
            <a:ext cx="623890" cy="334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788" b="1" dirty="0">
                <a:latin typeface="Tahoma" pitchFamily="34" charset="0"/>
                <a:ea typeface="Tahoma" pitchFamily="34" charset="0"/>
                <a:cs typeface="Tahoma" pitchFamily="34" charset="0"/>
              </a:rPr>
              <a:t>ผู้ขับขี่</a:t>
            </a:r>
          </a:p>
          <a:p>
            <a:pPr algn="ctr"/>
            <a:r>
              <a:rPr lang="en-US" sz="788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(77.9%)</a:t>
            </a:r>
            <a:endParaRPr lang="th-TH" sz="788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45" name="Picture 21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3203" b="52865" l="28038" r="44876">
                        <a14:foregroundMark x1="34627" y1="36719" x2="34627" y2="36719"/>
                        <a14:foregroundMark x1="38433" y1="41667" x2="38433" y2="41667"/>
                        <a14:foregroundMark x1="37042" y1="37630" x2="37042" y2="37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33" t="32688" r="55437" b="47114"/>
          <a:stretch/>
        </p:blipFill>
        <p:spPr bwMode="auto">
          <a:xfrm>
            <a:off x="933543" y="4230064"/>
            <a:ext cx="840497" cy="56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สี่เหลี่ยมผืนผ้า 37"/>
          <p:cNvSpPr/>
          <p:nvPr/>
        </p:nvSpPr>
        <p:spPr>
          <a:xfrm>
            <a:off x="-97767" y="4795002"/>
            <a:ext cx="29031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ตายที่เกิดเหตุ </a:t>
            </a:r>
            <a:r>
              <a:rPr lang="en-US" sz="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53.6%</a:t>
            </a:r>
            <a:r>
              <a:rPr lang="th-TH" sz="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สูงสุดใน จ.นครพนม </a:t>
            </a:r>
            <a:r>
              <a:rPr lang="en-US" sz="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60.6%</a:t>
            </a:r>
          </a:p>
          <a:p>
            <a:pPr algn="ctr"/>
            <a:r>
              <a:rPr lang="th-TH" sz="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ตายที่ </a:t>
            </a:r>
            <a:r>
              <a:rPr lang="en-US" sz="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ER 30.36% </a:t>
            </a:r>
            <a:r>
              <a:rPr lang="th-TH" sz="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สูงสุดใน จ.เลย </a:t>
            </a:r>
            <a:r>
              <a:rPr lang="en-US" sz="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47.25%</a:t>
            </a:r>
            <a:endParaRPr lang="th-TH" sz="8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47" name="Picture 23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474" b="58464" l="26281" r="46120">
                        <a14:foregroundMark x1="36164" y1="39974" x2="36164" y2="39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85" t="27437" r="53458" b="39569"/>
          <a:stretch/>
        </p:blipFill>
        <p:spPr bwMode="auto">
          <a:xfrm>
            <a:off x="4084721" y="4248193"/>
            <a:ext cx="562867" cy="52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4833110" y="4795802"/>
            <a:ext cx="140294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75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ตายสูงสุดเดือน </a:t>
            </a:r>
            <a:r>
              <a:rPr lang="th-TH" sz="75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ธค</a:t>
            </a:r>
            <a:r>
              <a:rPr lang="th-TH" sz="75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US" sz="75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14.7%</a:t>
            </a:r>
            <a:r>
              <a:rPr lang="th-TH" sz="75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  <a:p>
            <a:pPr algn="ctr"/>
            <a:r>
              <a:rPr lang="th-TH" sz="75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รองลงมา </a:t>
            </a:r>
            <a:r>
              <a:rPr lang="th-TH" sz="75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มีค</a:t>
            </a:r>
            <a:r>
              <a:rPr lang="th-TH" sz="75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75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US" sz="75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12.2%</a:t>
            </a:r>
            <a:r>
              <a:rPr lang="th-TH" sz="75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</p:txBody>
      </p:sp>
      <p:pic>
        <p:nvPicPr>
          <p:cNvPr id="1048" name="Picture 24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0964" b="53516" l="26940" r="457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85" t="20281" r="53124" b="45326"/>
          <a:stretch/>
        </p:blipFill>
        <p:spPr bwMode="auto">
          <a:xfrm>
            <a:off x="5226559" y="3358841"/>
            <a:ext cx="603737" cy="57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สี่เหลี่ยมผืนผ้า 6"/>
          <p:cNvSpPr/>
          <p:nvPr/>
        </p:nvSpPr>
        <p:spPr>
          <a:xfrm>
            <a:off x="5113335" y="3921465"/>
            <a:ext cx="79220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75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ถนนทางหลวง</a:t>
            </a:r>
            <a:endParaRPr lang="en-US" sz="7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75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38.6%</a:t>
            </a:r>
            <a:r>
              <a:rPr lang="th-TH" sz="75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pic>
        <p:nvPicPr>
          <p:cNvPr id="42" name="Picture 38" descr="Image result for motorcycle helmet icon 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155914" y="4229594"/>
            <a:ext cx="443959" cy="443959"/>
          </a:xfrm>
          <a:prstGeom prst="rect">
            <a:avLst/>
          </a:prstGeom>
          <a:noFill/>
        </p:spPr>
      </p:pic>
      <p:sp>
        <p:nvSpPr>
          <p:cNvPr id="8" name="สี่เหลี่ยมผืนผ้า 7"/>
          <p:cNvSpPr/>
          <p:nvPr/>
        </p:nvSpPr>
        <p:spPr>
          <a:xfrm>
            <a:off x="7696082" y="4694086"/>
            <a:ext cx="1313181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75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ไม่สวมหมวก 8</a:t>
            </a:r>
            <a:r>
              <a:rPr lang="en-US" sz="750" b="1" dirty="0">
                <a:latin typeface="Tahoma" pitchFamily="34" charset="0"/>
                <a:ea typeface="Tahoma" pitchFamily="34" charset="0"/>
                <a:cs typeface="Tahoma" pitchFamily="34" charset="0"/>
              </a:rPr>
              <a:t>3.5%</a:t>
            </a:r>
          </a:p>
          <a:p>
            <a:pPr algn="ctr"/>
            <a:r>
              <a:rPr lang="th-TH" sz="75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ประเทศ </a:t>
            </a:r>
            <a:r>
              <a:rPr lang="en-US" sz="750" b="1" dirty="0">
                <a:latin typeface="Tahoma" pitchFamily="34" charset="0"/>
                <a:ea typeface="Tahoma" pitchFamily="34" charset="0"/>
                <a:cs typeface="Tahoma" pitchFamily="34" charset="0"/>
              </a:rPr>
              <a:t>86 %</a:t>
            </a:r>
            <a:endParaRPr lang="th-TH" sz="7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th-TH" sz="75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สูงสุด</a:t>
            </a:r>
            <a:r>
              <a:rPr lang="th-TH" sz="75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ในจ</a:t>
            </a:r>
            <a:r>
              <a:rPr lang="th-TH" sz="75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.นครพนม </a:t>
            </a:r>
            <a:r>
              <a:rPr lang="en-US" sz="75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88%</a:t>
            </a:r>
            <a:r>
              <a:rPr lang="th-TH" sz="75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27" name="สี่เหลี่ยมผืนผ้า 26"/>
          <p:cNvSpPr/>
          <p:nvPr/>
        </p:nvSpPr>
        <p:spPr>
          <a:xfrm>
            <a:off x="6497564" y="4726450"/>
            <a:ext cx="1300356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75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ไม่คาดเข็มขัด</a:t>
            </a:r>
            <a:r>
              <a:rPr lang="en-US" sz="750" b="1" dirty="0">
                <a:latin typeface="Tahoma" pitchFamily="34" charset="0"/>
                <a:ea typeface="Tahoma" pitchFamily="34" charset="0"/>
                <a:cs typeface="Tahoma" pitchFamily="34" charset="0"/>
              </a:rPr>
              <a:t> 59.3%</a:t>
            </a:r>
            <a:endParaRPr lang="th-TH" sz="7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th-TH" sz="75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สูงสุด</a:t>
            </a:r>
            <a:r>
              <a:rPr lang="th-TH" sz="75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ในจ</a:t>
            </a:r>
            <a:r>
              <a:rPr lang="th-TH" sz="75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.บึงกาฬ </a:t>
            </a:r>
            <a:r>
              <a:rPr lang="en-US" sz="75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100%</a:t>
            </a:r>
            <a:r>
              <a:rPr lang="th-TH" sz="75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th-TH" sz="75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pic>
        <p:nvPicPr>
          <p:cNvPr id="1051" name="Picture 27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7474" b="59896" l="27599" r="46559">
                        <a14:foregroundMark x1="36603" y1="49219" x2="36603" y2="49219"/>
                        <a14:foregroundMark x1="33968" y1="48307" x2="33968" y2="48307"/>
                        <a14:foregroundMark x1="30161" y1="55729" x2="30161" y2="55729"/>
                        <a14:foregroundMark x1="39617" y1="36415" x2="39617" y2="36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33" t="27331" r="53012" b="39762"/>
          <a:stretch/>
        </p:blipFill>
        <p:spPr bwMode="auto">
          <a:xfrm rot="2603973">
            <a:off x="6729654" y="4296256"/>
            <a:ext cx="568217" cy="54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สี่เหลี่ยมผืนผ้า 38"/>
          <p:cNvSpPr/>
          <p:nvPr/>
        </p:nvSpPr>
        <p:spPr>
          <a:xfrm>
            <a:off x="7132051" y="3932241"/>
            <a:ext cx="130997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75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ดื่มแอลกอฮอล์ </a:t>
            </a:r>
            <a:r>
              <a:rPr lang="en-US" sz="750" b="1" dirty="0">
                <a:latin typeface="Tahoma" pitchFamily="34" charset="0"/>
                <a:ea typeface="Tahoma" pitchFamily="34" charset="0"/>
                <a:cs typeface="Tahoma" pitchFamily="34" charset="0"/>
              </a:rPr>
              <a:t>21.3%</a:t>
            </a:r>
          </a:p>
          <a:p>
            <a:pPr algn="ctr"/>
            <a:r>
              <a:rPr lang="th-TH" sz="75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สูงสุด</a:t>
            </a:r>
            <a:r>
              <a:rPr lang="th-TH" sz="75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ในจ</a:t>
            </a:r>
            <a:r>
              <a:rPr lang="th-TH" sz="75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.อุดรธานี</a:t>
            </a:r>
            <a:r>
              <a:rPr lang="en-US" sz="75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27.2%</a:t>
            </a:r>
            <a:endParaRPr lang="th-TH" sz="75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48" name="ตัวแทนเนื้อหา 3"/>
          <p:cNvGraphicFramePr>
            <a:graphicFrameLocks noGrp="1"/>
          </p:cNvGraphicFramePr>
          <p:nvPr>
            <p:ph idx="1"/>
          </p:nvPr>
        </p:nvGraphicFramePr>
        <p:xfrm>
          <a:off x="-8738" y="673399"/>
          <a:ext cx="9144000" cy="2311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sp>
        <p:nvSpPr>
          <p:cNvPr id="49" name="ชื่อเรื่อง 1"/>
          <p:cNvSpPr txBox="1">
            <a:spLocks/>
          </p:cNvSpPr>
          <p:nvPr/>
        </p:nvSpPr>
        <p:spPr>
          <a:xfrm>
            <a:off x="-297630" y="464797"/>
            <a:ext cx="1336281" cy="26238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825" dirty="0">
                <a:latin typeface="Tahoma" pitchFamily="34" charset="0"/>
                <a:ea typeface="Tahoma" pitchFamily="34" charset="0"/>
                <a:cs typeface="Tahoma" pitchFamily="34" charset="0"/>
              </a:rPr>
              <a:t>อัตราต่อปชก</a:t>
            </a:r>
            <a:r>
              <a:rPr lang="en-US" sz="825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th-TH" sz="825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91905" y="3059251"/>
            <a:ext cx="6002060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ข้อมูลระบาดวิทยาการเสียชีวิตจากการจราจรทางถนน ปี </a:t>
            </a:r>
            <a:r>
              <a:rPr lang="en-US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2561 (</a:t>
            </a:r>
            <a:r>
              <a:rPr lang="th-TH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ต</a:t>
            </a:r>
            <a:r>
              <a:rPr lang="en-US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th-TH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ค</a:t>
            </a:r>
            <a:r>
              <a:rPr lang="en-US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.61-</a:t>
            </a:r>
            <a:r>
              <a:rPr lang="th-TH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มิ</a:t>
            </a:r>
            <a:r>
              <a:rPr lang="en-US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th-TH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ย</a:t>
            </a:r>
            <a:r>
              <a:rPr lang="en-US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.62)</a:t>
            </a:r>
            <a:endParaRPr lang="th-TH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0" name="สี่เหลี่ยมผืนผ้า 39"/>
          <p:cNvSpPr/>
          <p:nvPr/>
        </p:nvSpPr>
        <p:spPr>
          <a:xfrm>
            <a:off x="3877838" y="4780605"/>
            <a:ext cx="95731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50" b="1" dirty="0">
                <a:latin typeface="Tahoma" pitchFamily="34" charset="0"/>
                <a:ea typeface="Tahoma" pitchFamily="34" charset="0"/>
                <a:cs typeface="Tahoma" pitchFamily="34" charset="0"/>
              </a:rPr>
              <a:t>16.00 - 20.00 </a:t>
            </a:r>
            <a:r>
              <a:rPr lang="th-TH" sz="75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น.</a:t>
            </a:r>
          </a:p>
          <a:p>
            <a:pPr algn="ctr"/>
            <a:r>
              <a:rPr lang="en-US" sz="75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(35.8%)</a:t>
            </a:r>
            <a:endParaRPr lang="th-TH" sz="75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3672" b="48177" l="62884" r="885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64" t="14241" r="8437" b="47887"/>
          <a:stretch/>
        </p:blipFill>
        <p:spPr bwMode="auto">
          <a:xfrm>
            <a:off x="5139626" y="4264685"/>
            <a:ext cx="789915" cy="56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6437798" y="3394551"/>
            <a:ext cx="1056167" cy="2308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9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ปัจจัยเสี่ยง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22525" y="3403222"/>
            <a:ext cx="661877" cy="2308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9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บุคคล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243815" y="3438779"/>
            <a:ext cx="661877" cy="2308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9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รถ/ถนน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727093" y="922270"/>
            <a:ext cx="2510468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75" b="1" dirty="0">
                <a:latin typeface="Tahoma" pitchFamily="34" charset="0"/>
                <a:ea typeface="Tahoma" pitchFamily="34" charset="0"/>
                <a:cs typeface="Tahoma" pitchFamily="34" charset="0"/>
              </a:rPr>
              <a:t>เป้าหมายการเสียชีวิต เขต</a:t>
            </a:r>
            <a:r>
              <a:rPr lang="en-US" sz="675" b="1" dirty="0">
                <a:latin typeface="Tahoma" pitchFamily="34" charset="0"/>
                <a:ea typeface="Tahoma" pitchFamily="34" charset="0"/>
                <a:cs typeface="Tahoma" pitchFamily="34" charset="0"/>
              </a:rPr>
              <a:t>8 &lt; 20 </a:t>
            </a:r>
            <a:r>
              <a:rPr lang="th-TH" sz="675" b="1" dirty="0">
                <a:latin typeface="Tahoma" pitchFamily="34" charset="0"/>
                <a:ea typeface="Tahoma" pitchFamily="34" charset="0"/>
                <a:cs typeface="Tahoma" pitchFamily="34" charset="0"/>
              </a:rPr>
              <a:t>ต่อปชก</a:t>
            </a:r>
            <a:r>
              <a:rPr lang="en-US" sz="675" b="1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th-TH" sz="675" b="1" dirty="0">
                <a:latin typeface="Tahoma" pitchFamily="34" charset="0"/>
                <a:ea typeface="Tahoma" pitchFamily="34" charset="0"/>
                <a:cs typeface="Tahoma" pitchFamily="34" charset="0"/>
              </a:rPr>
              <a:t>แสนคน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188667" y="2872687"/>
            <a:ext cx="2062058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788" b="1" dirty="0">
                <a:latin typeface="Tahoma" pitchFamily="34" charset="0"/>
                <a:ea typeface="Tahoma" pitchFamily="34" charset="0"/>
                <a:cs typeface="Tahoma" pitchFamily="34" charset="0"/>
              </a:rPr>
              <a:t>(ที่มาข้อมูล </a:t>
            </a:r>
            <a:r>
              <a:rPr lang="en-US" sz="788" b="1" dirty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r>
              <a:rPr lang="th-TH" sz="788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788" b="1" dirty="0">
                <a:latin typeface="Tahoma" pitchFamily="34" charset="0"/>
                <a:ea typeface="Tahoma" pitchFamily="34" charset="0"/>
                <a:cs typeface="Tahoma" pitchFamily="34" charset="0"/>
              </a:rPr>
              <a:t>* 3 </a:t>
            </a:r>
            <a:r>
              <a:rPr lang="th-TH" sz="788" b="1" dirty="0">
                <a:latin typeface="Tahoma" pitchFamily="34" charset="0"/>
                <a:ea typeface="Tahoma" pitchFamily="34" charset="0"/>
                <a:cs typeface="Tahoma" pitchFamily="34" charset="0"/>
              </a:rPr>
              <a:t>ฐาน </a:t>
            </a:r>
            <a:r>
              <a:rPr lang="en-US" sz="788" b="1" dirty="0">
                <a:latin typeface="Tahoma" pitchFamily="34" charset="0"/>
                <a:ea typeface="Tahoma" pitchFamily="34" charset="0"/>
                <a:cs typeface="Tahoma" pitchFamily="34" charset="0"/>
              </a:rPr>
              <a:t> **</a:t>
            </a:r>
            <a:r>
              <a:rPr lang="en-US" sz="788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pher</a:t>
            </a:r>
            <a:r>
              <a:rPr lang="en-US" sz="788" b="1" dirty="0">
                <a:latin typeface="Tahoma" pitchFamily="34" charset="0"/>
                <a:ea typeface="Tahoma" pitchFamily="34" charset="0"/>
                <a:cs typeface="Tahoma" pitchFamily="34" charset="0"/>
              </a:rPr>
              <a:t> accident</a:t>
            </a:r>
            <a:r>
              <a:rPr lang="th-TH" sz="788" b="1" dirty="0"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524142" y="1360841"/>
            <a:ext cx="937783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75" b="1" dirty="0">
                <a:latin typeface="Tahoma" pitchFamily="34" charset="0"/>
                <a:ea typeface="Tahoma" pitchFamily="34" charset="0"/>
                <a:cs typeface="Tahoma" pitchFamily="34" charset="0"/>
              </a:rPr>
              <a:t>*</a:t>
            </a:r>
            <a:endParaRPr lang="th-TH" sz="675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541917" y="1609766"/>
            <a:ext cx="937783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75" b="1" dirty="0">
                <a:latin typeface="Tahoma" pitchFamily="34" charset="0"/>
                <a:ea typeface="Tahoma" pitchFamily="34" charset="0"/>
                <a:cs typeface="Tahoma" pitchFamily="34" charset="0"/>
              </a:rPr>
              <a:t>*</a:t>
            </a:r>
            <a:endParaRPr lang="th-TH" sz="675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541917" y="1870563"/>
            <a:ext cx="937783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75" b="1" dirty="0">
                <a:latin typeface="Tahoma" pitchFamily="34" charset="0"/>
                <a:ea typeface="Tahoma" pitchFamily="34" charset="0"/>
                <a:cs typeface="Tahoma" pitchFamily="34" charset="0"/>
              </a:rPr>
              <a:t>*</a:t>
            </a:r>
            <a:endParaRPr lang="th-TH" sz="675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617532" y="2317597"/>
            <a:ext cx="937783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75" b="1" dirty="0">
                <a:latin typeface="Tahoma" pitchFamily="34" charset="0"/>
                <a:ea typeface="Tahoma" pitchFamily="34" charset="0"/>
                <a:cs typeface="Tahoma" pitchFamily="34" charset="0"/>
              </a:rPr>
              <a:t>**</a:t>
            </a:r>
            <a:endParaRPr lang="th-TH" sz="675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548734" y="2112182"/>
            <a:ext cx="937783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75" b="1" dirty="0">
                <a:latin typeface="Tahoma" pitchFamily="34" charset="0"/>
                <a:ea typeface="Tahoma" pitchFamily="34" charset="0"/>
                <a:cs typeface="Tahoma" pitchFamily="34" charset="0"/>
              </a:rPr>
              <a:t>*</a:t>
            </a:r>
            <a:endParaRPr lang="th-TH" sz="675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22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ชื่อเรื่องรอง 2"/>
          <p:cNvSpPr txBox="1">
            <a:spLocks/>
          </p:cNvSpPr>
          <p:nvPr/>
        </p:nvSpPr>
        <p:spPr>
          <a:xfrm>
            <a:off x="0" y="2209801"/>
            <a:ext cx="9144000" cy="28302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h-TH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th-T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ข้อเสนอแนะเพื่อการพัฒนา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th-TH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พัฒนาคุณภาพและความครอบคลุมของระบบรายงานและ การสอบสวนอุบัติเหตุด้วย 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Haddon matrix (host, agent, environment)</a:t>
            </a:r>
            <a:endParaRPr lang="th-TH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th-TH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มุ้งเน้นการแก้ไขปัญหาแบบบูรณาการตามปัจจัยเสี่ยงในพื้นที่ เช่น กลุ่มวัยรุ่น กลุ่มวัยทำงานตอนต้น กลุ่มผู้ใช้รถจักรยานยนต์ 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th-TH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พัฒนาระบบการดูแลรักษาส่งต่อผู้ประสบอุบัติเหตุที่มีคุณภาพ(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ER</a:t>
            </a:r>
            <a:r>
              <a:rPr lang="th-TH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EMS</a:t>
            </a:r>
            <a:r>
              <a:rPr lang="th-TH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</p:txBody>
      </p:sp>
      <p:sp>
        <p:nvSpPr>
          <p:cNvPr id="4" name="ชื่อเรื่องรอง 2"/>
          <p:cNvSpPr txBox="1">
            <a:spLocks/>
          </p:cNvSpPr>
          <p:nvPr/>
        </p:nvSpPr>
        <p:spPr>
          <a:xfrm>
            <a:off x="0" y="-3221"/>
            <a:ext cx="9144000" cy="22130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h-TH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th-T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นวัตกรรมเด่น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th-TH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มาตรการตีปีกแมงขี้นากในจังหวัดอุดรธานี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th-TH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มาตรการเซนเซอร์โมเดลในจังหวัดสกลนคร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th-TH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มาตรการแก้ไขจุดเสี่ยงจังหวัดเลย</a:t>
            </a:r>
            <a:endParaRPr lang="th-TH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73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สี่เหลี่ยมผืนผ้า: มุมมน 97">
            <a:extLst>
              <a:ext uri="{FF2B5EF4-FFF2-40B4-BE49-F238E27FC236}">
                <a16:creationId xmlns="" xmlns:a16="http://schemas.microsoft.com/office/drawing/2014/main" id="{8AE46ECD-1E10-457B-B3AF-462E3DE1259A}"/>
              </a:ext>
            </a:extLst>
          </p:cNvPr>
          <p:cNvSpPr/>
          <p:nvPr/>
        </p:nvSpPr>
        <p:spPr>
          <a:xfrm>
            <a:off x="67236" y="55837"/>
            <a:ext cx="8909927" cy="6878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05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9" name="Picture 6">
            <a:extLst>
              <a:ext uri="{FF2B5EF4-FFF2-40B4-BE49-F238E27FC236}">
                <a16:creationId xmlns="" xmlns:a16="http://schemas.microsoft.com/office/drawing/2014/main" id="{A3BC132B-CCB0-46C7-95FC-2D827AFF58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2" t="8487" r="18629" b="7347"/>
          <a:stretch>
            <a:fillRect/>
          </a:stretch>
        </p:blipFill>
        <p:spPr bwMode="auto">
          <a:xfrm>
            <a:off x="67236" y="25090"/>
            <a:ext cx="557471" cy="74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สี่เหลี่ยมผืนผ้า 99">
            <a:extLst>
              <a:ext uri="{FF2B5EF4-FFF2-40B4-BE49-F238E27FC236}">
                <a16:creationId xmlns="" xmlns:a16="http://schemas.microsoft.com/office/drawing/2014/main" id="{08AB113C-C567-4A53-8EF5-B95AE69E5E9D}"/>
              </a:ext>
            </a:extLst>
          </p:cNvPr>
          <p:cNvSpPr/>
          <p:nvPr/>
        </p:nvSpPr>
        <p:spPr>
          <a:xfrm>
            <a:off x="624707" y="10123"/>
            <a:ext cx="7223772" cy="65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th-TH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อัตราคลอดวัยรุ่นและเยาวชน เขตสุขภาพที่ 8</a:t>
            </a:r>
          </a:p>
          <a:p>
            <a:pPr algn="ctr">
              <a:lnSpc>
                <a:spcPct val="107000"/>
              </a:lnSpc>
            </a:pPr>
            <a:r>
              <a:rPr lang="th-TH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ปีงบประมาณ 2562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1" name="รูปภาพ 100" descr="รูปภาพประกอบด้วย ของเล่น, ตุ๊กตา, LEGO&#10;&#10;คำอธิบายที่สร้างขึ้นโดยมีความน่าเชื่อถือสูงมาก">
            <a:extLst>
              <a:ext uri="{FF2B5EF4-FFF2-40B4-BE49-F238E27FC236}">
                <a16:creationId xmlns="" xmlns:a16="http://schemas.microsoft.com/office/drawing/2014/main" id="{472F9811-9AE9-4972-BC42-83DCCE5AB3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713" y="82665"/>
            <a:ext cx="766343" cy="625530"/>
          </a:xfrm>
          <a:prstGeom prst="rect">
            <a:avLst/>
          </a:prstGeom>
        </p:spPr>
      </p:pic>
      <p:grpSp>
        <p:nvGrpSpPr>
          <p:cNvPr id="2" name="กลุ่ม 1">
            <a:extLst>
              <a:ext uri="{FF2B5EF4-FFF2-40B4-BE49-F238E27FC236}">
                <a16:creationId xmlns="" xmlns:a16="http://schemas.microsoft.com/office/drawing/2014/main" id="{BEF81D04-D163-42F2-B8AB-28AE107FE1A8}"/>
              </a:ext>
            </a:extLst>
          </p:cNvPr>
          <p:cNvGrpSpPr/>
          <p:nvPr/>
        </p:nvGrpSpPr>
        <p:grpSpPr>
          <a:xfrm>
            <a:off x="172344" y="820145"/>
            <a:ext cx="4175251" cy="2011140"/>
            <a:chOff x="-558664" y="1068296"/>
            <a:chExt cx="12268064" cy="5548634"/>
          </a:xfrm>
        </p:grpSpPr>
        <p:cxnSp>
          <p:nvCxnSpPr>
            <p:cNvPr id="25" name="ตัวเชื่อมต่อตรง 24">
              <a:extLst>
                <a:ext uri="{FF2B5EF4-FFF2-40B4-BE49-F238E27FC236}">
                  <a16:creationId xmlns="" xmlns:a16="http://schemas.microsoft.com/office/drawing/2014/main" id="{3529E455-C021-46BF-AD78-4EAEAFB8F2C4}"/>
                </a:ext>
              </a:extLst>
            </p:cNvPr>
            <p:cNvCxnSpPr>
              <a:cxnSpLocks/>
            </p:cNvCxnSpPr>
            <p:nvPr/>
          </p:nvCxnSpPr>
          <p:spPr>
            <a:xfrm>
              <a:off x="2316678" y="2383505"/>
              <a:ext cx="7781985" cy="32530"/>
            </a:xfrm>
            <a:prstGeom prst="line">
              <a:avLst/>
            </a:prstGeom>
            <a:ln w="28575">
              <a:solidFill>
                <a:srgbClr val="2B99C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="" xmlns:a16="http://schemas.microsoft.com/office/drawing/2014/main" id="{251D3E00-F7D2-4F24-B35C-E50C439269FE}"/>
                </a:ext>
              </a:extLst>
            </p:cNvPr>
            <p:cNvCxnSpPr>
              <a:cxnSpLocks/>
            </p:cNvCxnSpPr>
            <p:nvPr/>
          </p:nvCxnSpPr>
          <p:spPr>
            <a:xfrm>
              <a:off x="2289323" y="5304376"/>
              <a:ext cx="7937905" cy="49956"/>
            </a:xfrm>
            <a:prstGeom prst="line">
              <a:avLst/>
            </a:prstGeom>
            <a:ln w="28575">
              <a:solidFill>
                <a:srgbClr val="2B99C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="" xmlns:a16="http://schemas.microsoft.com/office/drawing/2014/main" id="{E5839CCF-68C2-4D0A-A047-394750A086EF}"/>
                </a:ext>
              </a:extLst>
            </p:cNvPr>
            <p:cNvCxnSpPr/>
            <p:nvPr/>
          </p:nvCxnSpPr>
          <p:spPr>
            <a:xfrm>
              <a:off x="2244576" y="1153684"/>
              <a:ext cx="0" cy="472144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="" xmlns:a16="http://schemas.microsoft.com/office/drawing/2014/main" id="{5C126AB2-82E6-4E70-8AAE-7CDBCDD6ED91}"/>
                </a:ext>
              </a:extLst>
            </p:cNvPr>
            <p:cNvCxnSpPr>
              <a:cxnSpLocks/>
            </p:cNvCxnSpPr>
            <p:nvPr/>
          </p:nvCxnSpPr>
          <p:spPr>
            <a:xfrm>
              <a:off x="2244576" y="5875131"/>
              <a:ext cx="812867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แผนผังลำดับงาน: สิ้นสุด 28">
              <a:extLst>
                <a:ext uri="{FF2B5EF4-FFF2-40B4-BE49-F238E27FC236}">
                  <a16:creationId xmlns="" xmlns:a16="http://schemas.microsoft.com/office/drawing/2014/main" id="{44B11423-D8E4-4E87-9EA0-6DD5674F14F0}"/>
                </a:ext>
              </a:extLst>
            </p:cNvPr>
            <p:cNvSpPr/>
            <p:nvPr/>
          </p:nvSpPr>
          <p:spPr>
            <a:xfrm>
              <a:off x="2747496" y="6074563"/>
              <a:ext cx="1396377" cy="503465"/>
            </a:xfrm>
            <a:prstGeom prst="flowChartTerminator">
              <a:avLst/>
            </a:prstGeom>
            <a:solidFill>
              <a:srgbClr val="FF99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6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ปี </a:t>
              </a:r>
              <a:r>
                <a:rPr lang="en-US" sz="6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2560</a:t>
              </a:r>
              <a:endParaRPr lang="th-TH" sz="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แผนผังลำดับงาน: สิ้นสุด 29">
              <a:extLst>
                <a:ext uri="{FF2B5EF4-FFF2-40B4-BE49-F238E27FC236}">
                  <a16:creationId xmlns="" xmlns:a16="http://schemas.microsoft.com/office/drawing/2014/main" id="{F9B82D6A-D352-4710-A287-004388FC27A1}"/>
                </a:ext>
              </a:extLst>
            </p:cNvPr>
            <p:cNvSpPr/>
            <p:nvPr/>
          </p:nvSpPr>
          <p:spPr>
            <a:xfrm>
              <a:off x="5121319" y="6074565"/>
              <a:ext cx="1396377" cy="494589"/>
            </a:xfrm>
            <a:prstGeom prst="flowChartTerminator">
              <a:avLst/>
            </a:prstGeom>
            <a:solidFill>
              <a:srgbClr val="FF99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6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ปี </a:t>
              </a:r>
              <a:r>
                <a:rPr lang="en-US" sz="6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2561</a:t>
              </a:r>
              <a:endParaRPr lang="th-TH" sz="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" name="แผนผังลำดับงาน: สิ้นสุด 36">
              <a:extLst>
                <a:ext uri="{FF2B5EF4-FFF2-40B4-BE49-F238E27FC236}">
                  <a16:creationId xmlns="" xmlns:a16="http://schemas.microsoft.com/office/drawing/2014/main" id="{A3961677-77F8-4206-B41B-7B5AC4811FA4}"/>
                </a:ext>
              </a:extLst>
            </p:cNvPr>
            <p:cNvSpPr/>
            <p:nvPr/>
          </p:nvSpPr>
          <p:spPr>
            <a:xfrm>
              <a:off x="7495143" y="6074563"/>
              <a:ext cx="1396377" cy="535070"/>
            </a:xfrm>
            <a:prstGeom prst="flowChartTerminator">
              <a:avLst/>
            </a:prstGeom>
            <a:solidFill>
              <a:srgbClr val="FF99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6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ปี </a:t>
              </a:r>
              <a:r>
                <a:rPr lang="en-US" sz="6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2562</a:t>
              </a:r>
              <a:endParaRPr lang="th-TH" sz="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3" name="กลุ่ม 42">
              <a:extLst>
                <a:ext uri="{FF2B5EF4-FFF2-40B4-BE49-F238E27FC236}">
                  <a16:creationId xmlns="" xmlns:a16="http://schemas.microsoft.com/office/drawing/2014/main" id="{D85E5C43-5916-43FC-82C8-DD78AF3F5F85}"/>
                </a:ext>
              </a:extLst>
            </p:cNvPr>
            <p:cNvGrpSpPr/>
            <p:nvPr/>
          </p:nvGrpSpPr>
          <p:grpSpPr>
            <a:xfrm>
              <a:off x="2755493" y="1656966"/>
              <a:ext cx="960409" cy="1344437"/>
              <a:chOff x="5268059" y="2261756"/>
              <a:chExt cx="683382" cy="1023424"/>
            </a:xfrm>
          </p:grpSpPr>
          <p:grpSp>
            <p:nvGrpSpPr>
              <p:cNvPr id="91" name="กลุ่ม 90">
                <a:extLst>
                  <a:ext uri="{FF2B5EF4-FFF2-40B4-BE49-F238E27FC236}">
                    <a16:creationId xmlns="" xmlns:a16="http://schemas.microsoft.com/office/drawing/2014/main" id="{6E65115D-49BB-4E16-89C5-EB67BC2659D8}"/>
                  </a:ext>
                </a:extLst>
              </p:cNvPr>
              <p:cNvGrpSpPr/>
              <p:nvPr/>
            </p:nvGrpSpPr>
            <p:grpSpPr>
              <a:xfrm>
                <a:off x="5268059" y="2261756"/>
                <a:ext cx="683382" cy="652734"/>
                <a:chOff x="1881052" y="3357564"/>
                <a:chExt cx="683382" cy="652734"/>
              </a:xfrm>
            </p:grpSpPr>
            <p:sp>
              <p:nvSpPr>
                <p:cNvPr id="93" name="คำบรรยายภาพ: วงรี 92">
                  <a:extLst>
                    <a:ext uri="{FF2B5EF4-FFF2-40B4-BE49-F238E27FC236}">
                      <a16:creationId xmlns="" xmlns:a16="http://schemas.microsoft.com/office/drawing/2014/main" id="{4BA41D0D-620F-47F0-B896-0C47AD036EDB}"/>
                    </a:ext>
                  </a:extLst>
                </p:cNvPr>
                <p:cNvSpPr/>
                <p:nvPr/>
              </p:nvSpPr>
              <p:spPr>
                <a:xfrm>
                  <a:off x="1881052" y="3357564"/>
                  <a:ext cx="683382" cy="652734"/>
                </a:xfrm>
                <a:prstGeom prst="wedgeEllipseCallout">
                  <a:avLst>
                    <a:gd name="adj1" fmla="val -1340"/>
                    <a:gd name="adj2" fmla="val 88538"/>
                  </a:avLst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94" name="วงรี 93">
                  <a:extLst>
                    <a:ext uri="{FF2B5EF4-FFF2-40B4-BE49-F238E27FC236}">
                      <a16:creationId xmlns="" xmlns:a16="http://schemas.microsoft.com/office/drawing/2014/main" id="{6DB14470-8723-4BA2-8D95-83AC643BEADF}"/>
                    </a:ext>
                  </a:extLst>
                </p:cNvPr>
                <p:cNvSpPr/>
                <p:nvPr/>
              </p:nvSpPr>
              <p:spPr>
                <a:xfrm>
                  <a:off x="1974548" y="3435736"/>
                  <a:ext cx="496389" cy="49638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5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95" name="สี่เหลี่ยมผืนผ้า 94">
                  <a:extLst>
                    <a:ext uri="{FF2B5EF4-FFF2-40B4-BE49-F238E27FC236}">
                      <a16:creationId xmlns="" xmlns:a16="http://schemas.microsoft.com/office/drawing/2014/main" id="{22F517EC-A1A3-418E-80E9-2C6E2BAA2899}"/>
                    </a:ext>
                  </a:extLst>
                </p:cNvPr>
                <p:cNvSpPr/>
                <p:nvPr/>
              </p:nvSpPr>
              <p:spPr>
                <a:xfrm>
                  <a:off x="2035311" y="3549608"/>
                  <a:ext cx="386225" cy="43631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endParaRPr lang="en-US" sz="75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92" name="วงกลม: กลวง 91">
                <a:extLst>
                  <a:ext uri="{FF2B5EF4-FFF2-40B4-BE49-F238E27FC236}">
                    <a16:creationId xmlns="" xmlns:a16="http://schemas.microsoft.com/office/drawing/2014/main" id="{9CD32861-4C8E-450D-8C0A-ADDCAB410BFD}"/>
                  </a:ext>
                </a:extLst>
              </p:cNvPr>
              <p:cNvSpPr/>
              <p:nvPr/>
            </p:nvSpPr>
            <p:spPr>
              <a:xfrm>
                <a:off x="5518517" y="3113657"/>
                <a:ext cx="171523" cy="171523"/>
              </a:xfrm>
              <a:prstGeom prst="donu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75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80" name="กลุ่ม 79">
              <a:extLst>
                <a:ext uri="{FF2B5EF4-FFF2-40B4-BE49-F238E27FC236}">
                  <a16:creationId xmlns="" xmlns:a16="http://schemas.microsoft.com/office/drawing/2014/main" id="{7CE3496B-EC2A-4FF1-9B1F-8B103865497B}"/>
                </a:ext>
              </a:extLst>
            </p:cNvPr>
            <p:cNvGrpSpPr/>
            <p:nvPr/>
          </p:nvGrpSpPr>
          <p:grpSpPr>
            <a:xfrm>
              <a:off x="2526929" y="1646193"/>
              <a:ext cx="3633341" cy="857475"/>
              <a:chOff x="-5293" y="3407725"/>
              <a:chExt cx="2585316" cy="652734"/>
            </a:xfrm>
          </p:grpSpPr>
          <p:sp>
            <p:nvSpPr>
              <p:cNvPr id="82" name="คำบรรยายภาพ: วงรี 81">
                <a:extLst>
                  <a:ext uri="{FF2B5EF4-FFF2-40B4-BE49-F238E27FC236}">
                    <a16:creationId xmlns="" xmlns:a16="http://schemas.microsoft.com/office/drawing/2014/main" id="{8C6B329D-AA73-444C-8B06-E798B8B9ECCF}"/>
                  </a:ext>
                </a:extLst>
              </p:cNvPr>
              <p:cNvSpPr/>
              <p:nvPr/>
            </p:nvSpPr>
            <p:spPr>
              <a:xfrm>
                <a:off x="1896641" y="3407725"/>
                <a:ext cx="683382" cy="652734"/>
              </a:xfrm>
              <a:prstGeom prst="wedgeEllipseCallout">
                <a:avLst>
                  <a:gd name="adj1" fmla="val -1340"/>
                  <a:gd name="adj2" fmla="val 88538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3" name="วงรี 82">
                <a:extLst>
                  <a:ext uri="{FF2B5EF4-FFF2-40B4-BE49-F238E27FC236}">
                    <a16:creationId xmlns="" xmlns:a16="http://schemas.microsoft.com/office/drawing/2014/main" id="{BA1D2741-F102-47D2-BDFE-3B00FC9E03B3}"/>
                  </a:ext>
                </a:extLst>
              </p:cNvPr>
              <p:cNvSpPr/>
              <p:nvPr/>
            </p:nvSpPr>
            <p:spPr>
              <a:xfrm>
                <a:off x="1991702" y="3494097"/>
                <a:ext cx="496389" cy="4963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5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4" name="สี่เหลี่ยมผืนผ้า 83">
                <a:extLst>
                  <a:ext uri="{FF2B5EF4-FFF2-40B4-BE49-F238E27FC236}">
                    <a16:creationId xmlns="" xmlns:a16="http://schemas.microsoft.com/office/drawing/2014/main" id="{14419775-9E63-4372-A641-4D8D62DE0621}"/>
                  </a:ext>
                </a:extLst>
              </p:cNvPr>
              <p:cNvSpPr/>
              <p:nvPr/>
            </p:nvSpPr>
            <p:spPr>
              <a:xfrm>
                <a:off x="-5293" y="3563603"/>
                <a:ext cx="959192" cy="4363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75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33.31</a:t>
                </a:r>
              </a:p>
            </p:txBody>
          </p:sp>
        </p:grpSp>
        <p:sp>
          <p:nvSpPr>
            <p:cNvPr id="81" name="วงกลม: กลวง 80">
              <a:extLst>
                <a:ext uri="{FF2B5EF4-FFF2-40B4-BE49-F238E27FC236}">
                  <a16:creationId xmlns="" xmlns:a16="http://schemas.microsoft.com/office/drawing/2014/main" id="{C36A0B00-77FE-4970-9B95-687CEC8144DA}"/>
                </a:ext>
              </a:extLst>
            </p:cNvPr>
            <p:cNvSpPr/>
            <p:nvPr/>
          </p:nvSpPr>
          <p:spPr>
            <a:xfrm>
              <a:off x="5569516" y="2783601"/>
              <a:ext cx="241054" cy="225324"/>
            </a:xfrm>
            <a:prstGeom prst="donu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7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5" name="กลุ่ม 44">
              <a:extLst>
                <a:ext uri="{FF2B5EF4-FFF2-40B4-BE49-F238E27FC236}">
                  <a16:creationId xmlns="" xmlns:a16="http://schemas.microsoft.com/office/drawing/2014/main" id="{D654A201-6CCC-4709-B9BD-CCC4ABA6AABF}"/>
                </a:ext>
              </a:extLst>
            </p:cNvPr>
            <p:cNvGrpSpPr/>
            <p:nvPr/>
          </p:nvGrpSpPr>
          <p:grpSpPr>
            <a:xfrm>
              <a:off x="4981811" y="1804121"/>
              <a:ext cx="3705072" cy="1526956"/>
              <a:chOff x="6776307" y="2562015"/>
              <a:chExt cx="2636351" cy="1162365"/>
            </a:xfrm>
          </p:grpSpPr>
          <p:grpSp>
            <p:nvGrpSpPr>
              <p:cNvPr id="75" name="กลุ่ม 74">
                <a:extLst>
                  <a:ext uri="{FF2B5EF4-FFF2-40B4-BE49-F238E27FC236}">
                    <a16:creationId xmlns="" xmlns:a16="http://schemas.microsoft.com/office/drawing/2014/main" id="{10824CDC-0290-40D1-B975-AD574F4F793E}"/>
                  </a:ext>
                </a:extLst>
              </p:cNvPr>
              <p:cNvGrpSpPr/>
              <p:nvPr/>
            </p:nvGrpSpPr>
            <p:grpSpPr>
              <a:xfrm>
                <a:off x="6776307" y="2562015"/>
                <a:ext cx="2636351" cy="765008"/>
                <a:chOff x="-58640" y="3325311"/>
                <a:chExt cx="2636351" cy="765008"/>
              </a:xfrm>
            </p:grpSpPr>
            <p:sp>
              <p:nvSpPr>
                <p:cNvPr id="77" name="คำบรรยายภาพ: วงรี 76">
                  <a:extLst>
                    <a:ext uri="{FF2B5EF4-FFF2-40B4-BE49-F238E27FC236}">
                      <a16:creationId xmlns="" xmlns:a16="http://schemas.microsoft.com/office/drawing/2014/main" id="{27D8D8EE-0D69-4E95-8E34-B4DD457AEA62}"/>
                    </a:ext>
                  </a:extLst>
                </p:cNvPr>
                <p:cNvSpPr/>
                <p:nvPr/>
              </p:nvSpPr>
              <p:spPr>
                <a:xfrm>
                  <a:off x="1894329" y="3437585"/>
                  <a:ext cx="683382" cy="652734"/>
                </a:xfrm>
                <a:prstGeom prst="wedgeEllipseCallout">
                  <a:avLst>
                    <a:gd name="adj1" fmla="val -1340"/>
                    <a:gd name="adj2" fmla="val 88538"/>
                  </a:avLst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8" name="วงรี 77">
                  <a:extLst>
                    <a:ext uri="{FF2B5EF4-FFF2-40B4-BE49-F238E27FC236}">
                      <a16:creationId xmlns="" xmlns:a16="http://schemas.microsoft.com/office/drawing/2014/main" id="{EC3AAF37-185F-4D64-AE64-CC63AE2A516F}"/>
                    </a:ext>
                  </a:extLst>
                </p:cNvPr>
                <p:cNvSpPr/>
                <p:nvPr/>
              </p:nvSpPr>
              <p:spPr>
                <a:xfrm>
                  <a:off x="1974548" y="3529093"/>
                  <a:ext cx="496388" cy="49638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5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9" name="สี่เหลี่ยมผืนผ้า 78">
                  <a:extLst>
                    <a:ext uri="{FF2B5EF4-FFF2-40B4-BE49-F238E27FC236}">
                      <a16:creationId xmlns="" xmlns:a16="http://schemas.microsoft.com/office/drawing/2014/main" id="{593E4836-3B6D-4908-9ED9-B08DEF1BC707}"/>
                    </a:ext>
                  </a:extLst>
                </p:cNvPr>
                <p:cNvSpPr/>
                <p:nvPr/>
              </p:nvSpPr>
              <p:spPr>
                <a:xfrm>
                  <a:off x="-58640" y="3325311"/>
                  <a:ext cx="959190" cy="43631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750" b="1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34.95</a:t>
                  </a:r>
                </a:p>
              </p:txBody>
            </p:sp>
          </p:grpSp>
          <p:sp>
            <p:nvSpPr>
              <p:cNvPr id="76" name="วงกลม: กลวง 75">
                <a:extLst>
                  <a:ext uri="{FF2B5EF4-FFF2-40B4-BE49-F238E27FC236}">
                    <a16:creationId xmlns="" xmlns:a16="http://schemas.microsoft.com/office/drawing/2014/main" id="{F26A63D4-789A-4DF9-8C59-C24E22D74593}"/>
                  </a:ext>
                </a:extLst>
              </p:cNvPr>
              <p:cNvSpPr/>
              <p:nvPr/>
            </p:nvSpPr>
            <p:spPr>
              <a:xfrm>
                <a:off x="8974452" y="3552856"/>
                <a:ext cx="171523" cy="171524"/>
              </a:xfrm>
              <a:prstGeom prst="donu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75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cxnSp>
          <p:nvCxnSpPr>
            <p:cNvPr id="46" name="ตัวเชื่อมต่อตรง 45">
              <a:extLst>
                <a:ext uri="{FF2B5EF4-FFF2-40B4-BE49-F238E27FC236}">
                  <a16:creationId xmlns="" xmlns:a16="http://schemas.microsoft.com/office/drawing/2014/main" id="{AC21F099-4027-4551-8288-C15005C93BEA}"/>
                </a:ext>
              </a:extLst>
            </p:cNvPr>
            <p:cNvCxnSpPr>
              <a:cxnSpLocks/>
              <a:stCxn id="92" idx="5"/>
              <a:endCxn id="81" idx="2"/>
            </p:cNvCxnSpPr>
            <p:nvPr/>
          </p:nvCxnSpPr>
          <p:spPr>
            <a:xfrm flipV="1">
              <a:off x="3313233" y="2896263"/>
              <a:ext cx="2256283" cy="72142"/>
            </a:xfrm>
            <a:prstGeom prst="line">
              <a:avLst/>
            </a:prstGeom>
            <a:ln w="28575">
              <a:solidFill>
                <a:srgbClr val="92D05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="" xmlns:a16="http://schemas.microsoft.com/office/drawing/2014/main" id="{A0E4309E-DBCC-42C0-A136-D68536F5EE44}"/>
                </a:ext>
              </a:extLst>
            </p:cNvPr>
            <p:cNvCxnSpPr>
              <a:cxnSpLocks/>
              <a:stCxn id="81" idx="6"/>
              <a:endCxn id="76" idx="2"/>
            </p:cNvCxnSpPr>
            <p:nvPr/>
          </p:nvCxnSpPr>
          <p:spPr>
            <a:xfrm>
              <a:off x="5810568" y="2896263"/>
              <a:ext cx="2260471" cy="322154"/>
            </a:xfrm>
            <a:prstGeom prst="line">
              <a:avLst/>
            </a:prstGeom>
            <a:ln w="28575">
              <a:solidFill>
                <a:srgbClr val="92D05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กลุ่ม 47">
              <a:extLst>
                <a:ext uri="{FF2B5EF4-FFF2-40B4-BE49-F238E27FC236}">
                  <a16:creationId xmlns="" xmlns:a16="http://schemas.microsoft.com/office/drawing/2014/main" id="{52F92B3D-3E5F-47A9-AE07-957D4DDF1C73}"/>
                </a:ext>
              </a:extLst>
            </p:cNvPr>
            <p:cNvGrpSpPr/>
            <p:nvPr/>
          </p:nvGrpSpPr>
          <p:grpSpPr>
            <a:xfrm>
              <a:off x="2815679" y="4423598"/>
              <a:ext cx="960409" cy="1344437"/>
              <a:chOff x="5268059" y="2261756"/>
              <a:chExt cx="683382" cy="1023424"/>
            </a:xfrm>
          </p:grpSpPr>
          <p:grpSp>
            <p:nvGrpSpPr>
              <p:cNvPr id="70" name="กลุ่ม 69">
                <a:extLst>
                  <a:ext uri="{FF2B5EF4-FFF2-40B4-BE49-F238E27FC236}">
                    <a16:creationId xmlns="" xmlns:a16="http://schemas.microsoft.com/office/drawing/2014/main" id="{E0CE943F-FB70-4200-A874-8D3A6A7D9158}"/>
                  </a:ext>
                </a:extLst>
              </p:cNvPr>
              <p:cNvGrpSpPr/>
              <p:nvPr/>
            </p:nvGrpSpPr>
            <p:grpSpPr>
              <a:xfrm>
                <a:off x="5268059" y="2261756"/>
                <a:ext cx="683382" cy="652734"/>
                <a:chOff x="1881052" y="3357564"/>
                <a:chExt cx="683382" cy="652734"/>
              </a:xfrm>
            </p:grpSpPr>
            <p:sp>
              <p:nvSpPr>
                <p:cNvPr id="72" name="คำบรรยายภาพ: วงรี 71">
                  <a:extLst>
                    <a:ext uri="{FF2B5EF4-FFF2-40B4-BE49-F238E27FC236}">
                      <a16:creationId xmlns="" xmlns:a16="http://schemas.microsoft.com/office/drawing/2014/main" id="{7B19BA72-E572-4170-A9EC-F8720233E99C}"/>
                    </a:ext>
                  </a:extLst>
                </p:cNvPr>
                <p:cNvSpPr/>
                <p:nvPr/>
              </p:nvSpPr>
              <p:spPr>
                <a:xfrm>
                  <a:off x="1881052" y="3357564"/>
                  <a:ext cx="683382" cy="652734"/>
                </a:xfrm>
                <a:prstGeom prst="wedgeEllipseCallout">
                  <a:avLst>
                    <a:gd name="adj1" fmla="val -1340"/>
                    <a:gd name="adj2" fmla="val 88538"/>
                  </a:avLst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3" name="วงรี 72">
                  <a:extLst>
                    <a:ext uri="{FF2B5EF4-FFF2-40B4-BE49-F238E27FC236}">
                      <a16:creationId xmlns="" xmlns:a16="http://schemas.microsoft.com/office/drawing/2014/main" id="{C098A7DE-BB68-4039-9247-36A67567A705}"/>
                    </a:ext>
                  </a:extLst>
                </p:cNvPr>
                <p:cNvSpPr/>
                <p:nvPr/>
              </p:nvSpPr>
              <p:spPr>
                <a:xfrm>
                  <a:off x="1974548" y="3435736"/>
                  <a:ext cx="496389" cy="49638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5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71" name="วงกลม: กลวง 70">
                <a:extLst>
                  <a:ext uri="{FF2B5EF4-FFF2-40B4-BE49-F238E27FC236}">
                    <a16:creationId xmlns="" xmlns:a16="http://schemas.microsoft.com/office/drawing/2014/main" id="{F85F62F2-9D51-4EC6-9E0D-0CB612FE728C}"/>
                  </a:ext>
                </a:extLst>
              </p:cNvPr>
              <p:cNvSpPr/>
              <p:nvPr/>
            </p:nvSpPr>
            <p:spPr>
              <a:xfrm>
                <a:off x="5518517" y="3113657"/>
                <a:ext cx="171523" cy="171523"/>
              </a:xfrm>
              <a:prstGeom prst="donu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75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49" name="กลุ่ม 48">
              <a:extLst>
                <a:ext uri="{FF2B5EF4-FFF2-40B4-BE49-F238E27FC236}">
                  <a16:creationId xmlns="" xmlns:a16="http://schemas.microsoft.com/office/drawing/2014/main" id="{7B3AC9AB-AA6C-4BBF-AC99-B6980B442804}"/>
                </a:ext>
              </a:extLst>
            </p:cNvPr>
            <p:cNvGrpSpPr/>
            <p:nvPr/>
          </p:nvGrpSpPr>
          <p:grpSpPr>
            <a:xfrm>
              <a:off x="2686787" y="4173843"/>
              <a:ext cx="3613870" cy="1362732"/>
              <a:chOff x="5103951" y="2428012"/>
              <a:chExt cx="2571460" cy="1037350"/>
            </a:xfrm>
          </p:grpSpPr>
          <p:grpSp>
            <p:nvGrpSpPr>
              <p:cNvPr id="65" name="กลุ่ม 64">
                <a:extLst>
                  <a:ext uri="{FF2B5EF4-FFF2-40B4-BE49-F238E27FC236}">
                    <a16:creationId xmlns="" xmlns:a16="http://schemas.microsoft.com/office/drawing/2014/main" id="{04B01E42-9F3C-4114-8C84-B10DCAAC073F}"/>
                  </a:ext>
                </a:extLst>
              </p:cNvPr>
              <p:cNvGrpSpPr/>
              <p:nvPr/>
            </p:nvGrpSpPr>
            <p:grpSpPr>
              <a:xfrm>
                <a:off x="5103951" y="2428012"/>
                <a:ext cx="2571460" cy="779054"/>
                <a:chOff x="-7026" y="3357564"/>
                <a:chExt cx="2571460" cy="779054"/>
              </a:xfrm>
            </p:grpSpPr>
            <p:sp>
              <p:nvSpPr>
                <p:cNvPr id="67" name="คำบรรยายภาพ: วงรี 66">
                  <a:extLst>
                    <a:ext uri="{FF2B5EF4-FFF2-40B4-BE49-F238E27FC236}">
                      <a16:creationId xmlns="" xmlns:a16="http://schemas.microsoft.com/office/drawing/2014/main" id="{90CB98AA-0CCF-4073-8659-0475E3526417}"/>
                    </a:ext>
                  </a:extLst>
                </p:cNvPr>
                <p:cNvSpPr/>
                <p:nvPr/>
              </p:nvSpPr>
              <p:spPr>
                <a:xfrm>
                  <a:off x="1881052" y="3357564"/>
                  <a:ext cx="683382" cy="652734"/>
                </a:xfrm>
                <a:prstGeom prst="wedgeEllipseCallout">
                  <a:avLst>
                    <a:gd name="adj1" fmla="val -1340"/>
                    <a:gd name="adj2" fmla="val 88538"/>
                  </a:avLst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8" name="วงรี 67">
                  <a:extLst>
                    <a:ext uri="{FF2B5EF4-FFF2-40B4-BE49-F238E27FC236}">
                      <a16:creationId xmlns="" xmlns:a16="http://schemas.microsoft.com/office/drawing/2014/main" id="{879541A9-BFA9-4032-B268-FCBF2DA88082}"/>
                    </a:ext>
                  </a:extLst>
                </p:cNvPr>
                <p:cNvSpPr/>
                <p:nvPr/>
              </p:nvSpPr>
              <p:spPr>
                <a:xfrm>
                  <a:off x="1974548" y="3435709"/>
                  <a:ext cx="496388" cy="49638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5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9" name="สี่เหลี่ยมผืนผ้า 68">
                  <a:extLst>
                    <a:ext uri="{FF2B5EF4-FFF2-40B4-BE49-F238E27FC236}">
                      <a16:creationId xmlns="" xmlns:a16="http://schemas.microsoft.com/office/drawing/2014/main" id="{897CE84B-ED83-4A06-BAE4-16F8DE7D3933}"/>
                    </a:ext>
                  </a:extLst>
                </p:cNvPr>
                <p:cNvSpPr/>
                <p:nvPr/>
              </p:nvSpPr>
              <p:spPr>
                <a:xfrm>
                  <a:off x="-7026" y="3700305"/>
                  <a:ext cx="831836" cy="43631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750" b="1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1.10</a:t>
                  </a:r>
                </a:p>
              </p:txBody>
            </p:sp>
          </p:grpSp>
          <p:sp>
            <p:nvSpPr>
              <p:cNvPr id="66" name="วงกลม: กลวง 65">
                <a:extLst>
                  <a:ext uri="{FF2B5EF4-FFF2-40B4-BE49-F238E27FC236}">
                    <a16:creationId xmlns="" xmlns:a16="http://schemas.microsoft.com/office/drawing/2014/main" id="{93FDFB54-443B-4F96-9469-CDF17B0371B3}"/>
                  </a:ext>
                </a:extLst>
              </p:cNvPr>
              <p:cNvSpPr/>
              <p:nvPr/>
            </p:nvSpPr>
            <p:spPr>
              <a:xfrm>
                <a:off x="7247957" y="3293839"/>
                <a:ext cx="171523" cy="171523"/>
              </a:xfrm>
              <a:prstGeom prst="donu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75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0" name="กลุ่ม 49">
              <a:extLst>
                <a:ext uri="{FF2B5EF4-FFF2-40B4-BE49-F238E27FC236}">
                  <a16:creationId xmlns="" xmlns:a16="http://schemas.microsoft.com/office/drawing/2014/main" id="{52B4CDC7-6F41-41DB-93CA-9E91992F6A47}"/>
                </a:ext>
              </a:extLst>
            </p:cNvPr>
            <p:cNvGrpSpPr/>
            <p:nvPr/>
          </p:nvGrpSpPr>
          <p:grpSpPr>
            <a:xfrm>
              <a:off x="5234986" y="4113035"/>
              <a:ext cx="3438904" cy="1344427"/>
              <a:chOff x="6952418" y="2594268"/>
              <a:chExt cx="2446963" cy="1023416"/>
            </a:xfrm>
          </p:grpSpPr>
          <p:grpSp>
            <p:nvGrpSpPr>
              <p:cNvPr id="60" name="กลุ่ม 59">
                <a:extLst>
                  <a:ext uri="{FF2B5EF4-FFF2-40B4-BE49-F238E27FC236}">
                    <a16:creationId xmlns="" xmlns:a16="http://schemas.microsoft.com/office/drawing/2014/main" id="{ACB93A98-E70C-4319-9CB9-BC3973F89104}"/>
                  </a:ext>
                </a:extLst>
              </p:cNvPr>
              <p:cNvGrpSpPr/>
              <p:nvPr/>
            </p:nvGrpSpPr>
            <p:grpSpPr>
              <a:xfrm>
                <a:off x="6952418" y="2594268"/>
                <a:ext cx="2446963" cy="652734"/>
                <a:chOff x="117471" y="3357564"/>
                <a:chExt cx="2446963" cy="652734"/>
              </a:xfrm>
            </p:grpSpPr>
            <p:sp>
              <p:nvSpPr>
                <p:cNvPr id="62" name="คำบรรยายภาพ: วงรี 61">
                  <a:extLst>
                    <a:ext uri="{FF2B5EF4-FFF2-40B4-BE49-F238E27FC236}">
                      <a16:creationId xmlns="" xmlns:a16="http://schemas.microsoft.com/office/drawing/2014/main" id="{9134FE24-E60C-4861-9BF9-FFBF8778DC1B}"/>
                    </a:ext>
                  </a:extLst>
                </p:cNvPr>
                <p:cNvSpPr/>
                <p:nvPr/>
              </p:nvSpPr>
              <p:spPr>
                <a:xfrm>
                  <a:off x="1881052" y="3357564"/>
                  <a:ext cx="683382" cy="652734"/>
                </a:xfrm>
                <a:prstGeom prst="wedgeEllipseCallout">
                  <a:avLst>
                    <a:gd name="adj1" fmla="val -1340"/>
                    <a:gd name="adj2" fmla="val 88538"/>
                  </a:avLst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3" name="วงรี 62">
                  <a:extLst>
                    <a:ext uri="{FF2B5EF4-FFF2-40B4-BE49-F238E27FC236}">
                      <a16:creationId xmlns="" xmlns:a16="http://schemas.microsoft.com/office/drawing/2014/main" id="{679416C1-8298-4C59-B5CC-DA0C69B82759}"/>
                    </a:ext>
                  </a:extLst>
                </p:cNvPr>
                <p:cNvSpPr/>
                <p:nvPr/>
              </p:nvSpPr>
              <p:spPr>
                <a:xfrm>
                  <a:off x="1974548" y="3435736"/>
                  <a:ext cx="496389" cy="49638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5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4" name="สี่เหลี่ยมผืนผ้า 63">
                  <a:extLst>
                    <a:ext uri="{FF2B5EF4-FFF2-40B4-BE49-F238E27FC236}">
                      <a16:creationId xmlns="" xmlns:a16="http://schemas.microsoft.com/office/drawing/2014/main" id="{2860DD6A-1919-4A9D-8DD3-C10EA13E6576}"/>
                    </a:ext>
                  </a:extLst>
                </p:cNvPr>
                <p:cNvSpPr/>
                <p:nvPr/>
              </p:nvSpPr>
              <p:spPr>
                <a:xfrm>
                  <a:off x="117471" y="3512308"/>
                  <a:ext cx="831836" cy="4363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750" b="1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1.07</a:t>
                  </a:r>
                </a:p>
              </p:txBody>
            </p:sp>
          </p:grpSp>
          <p:sp>
            <p:nvSpPr>
              <p:cNvPr id="61" name="วงกลม: กลวง 60">
                <a:extLst>
                  <a:ext uri="{FF2B5EF4-FFF2-40B4-BE49-F238E27FC236}">
                    <a16:creationId xmlns="" xmlns:a16="http://schemas.microsoft.com/office/drawing/2014/main" id="{FA4F2C9D-5486-4CEC-8358-2D66BD03E9D2}"/>
                  </a:ext>
                </a:extLst>
              </p:cNvPr>
              <p:cNvSpPr/>
              <p:nvPr/>
            </p:nvSpPr>
            <p:spPr>
              <a:xfrm>
                <a:off x="8974453" y="3446161"/>
                <a:ext cx="171523" cy="171523"/>
              </a:xfrm>
              <a:prstGeom prst="donu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75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cxnSp>
          <p:nvCxnSpPr>
            <p:cNvPr id="51" name="ตัวเชื่อมต่อตรง 50">
              <a:extLst>
                <a:ext uri="{FF2B5EF4-FFF2-40B4-BE49-F238E27FC236}">
                  <a16:creationId xmlns="" xmlns:a16="http://schemas.microsoft.com/office/drawing/2014/main" id="{555CFB1C-75A3-4CEE-94B6-9A414303E902}"/>
                </a:ext>
              </a:extLst>
            </p:cNvPr>
            <p:cNvCxnSpPr>
              <a:cxnSpLocks/>
              <a:stCxn id="71" idx="6"/>
              <a:endCxn id="66" idx="2"/>
            </p:cNvCxnSpPr>
            <p:nvPr/>
          </p:nvCxnSpPr>
          <p:spPr>
            <a:xfrm flipV="1">
              <a:off x="3408729" y="5423912"/>
              <a:ext cx="2291203" cy="231462"/>
            </a:xfrm>
            <a:prstGeom prst="line">
              <a:avLst/>
            </a:prstGeom>
            <a:ln w="28575"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="" xmlns:a16="http://schemas.microsoft.com/office/drawing/2014/main" id="{21020BDB-235E-49FD-AEC8-89A9F8D6A2D4}"/>
                </a:ext>
              </a:extLst>
            </p:cNvPr>
            <p:cNvCxnSpPr>
              <a:cxnSpLocks/>
              <a:stCxn id="66" idx="6"/>
              <a:endCxn id="61" idx="2"/>
            </p:cNvCxnSpPr>
            <p:nvPr/>
          </p:nvCxnSpPr>
          <p:spPr>
            <a:xfrm flipV="1">
              <a:off x="5940979" y="5344800"/>
              <a:ext cx="2135727" cy="79113"/>
            </a:xfrm>
            <a:prstGeom prst="line">
              <a:avLst/>
            </a:prstGeom>
            <a:ln w="28575"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13">
              <a:extLst>
                <a:ext uri="{FF2B5EF4-FFF2-40B4-BE49-F238E27FC236}">
                  <a16:creationId xmlns="" xmlns:a16="http://schemas.microsoft.com/office/drawing/2014/main" id="{52072177-67EA-44B0-874D-346F591FC9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27228" y="4497590"/>
              <a:ext cx="0" cy="828589"/>
            </a:xfrm>
            <a:prstGeom prst="line">
              <a:avLst/>
            </a:prstGeom>
            <a:ln w="19050">
              <a:solidFill>
                <a:srgbClr val="2B99CC"/>
              </a:solidFill>
              <a:prstDash val="sysDot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55" name="Rounded Rectangle 12">
              <a:extLst>
                <a:ext uri="{FF2B5EF4-FFF2-40B4-BE49-F238E27FC236}">
                  <a16:creationId xmlns="" xmlns:a16="http://schemas.microsoft.com/office/drawing/2014/main" id="{3010F2EF-7F4C-4EF3-AA91-CEA445377F0B}"/>
                </a:ext>
              </a:extLst>
            </p:cNvPr>
            <p:cNvSpPr/>
            <p:nvPr/>
          </p:nvSpPr>
          <p:spPr>
            <a:xfrm>
              <a:off x="8071041" y="1068296"/>
              <a:ext cx="2940196" cy="65397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86620" tIns="43310" rIns="86620" bIns="43310" rtlCol="0" anchor="ctr"/>
            <a:lstStyle/>
            <a:p>
              <a:pPr algn="ctr" defTabSz="866201"/>
              <a:r>
                <a:rPr lang="th-TH" sz="75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เป้าหมาย ปี </a:t>
              </a:r>
              <a:r>
                <a:rPr lang="en-US" sz="75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62</a:t>
              </a:r>
              <a:r>
                <a:rPr lang="th-TH" sz="75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75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&lt; 38 </a:t>
              </a:r>
              <a:r>
                <a:rPr lang="th-TH" sz="75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อัตรา/</a:t>
              </a:r>
              <a:r>
                <a:rPr lang="en-US" sz="75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1000</a:t>
              </a:r>
              <a:endParaRPr lang="th-TH" sz="7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56" name="Straight Connector 13">
              <a:extLst>
                <a:ext uri="{FF2B5EF4-FFF2-40B4-BE49-F238E27FC236}">
                  <a16:creationId xmlns="" xmlns:a16="http://schemas.microsoft.com/office/drawing/2014/main" id="{3B59DED0-7E38-438E-8696-7EDC0AE251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64290" y="1691447"/>
              <a:ext cx="0" cy="720300"/>
            </a:xfrm>
            <a:prstGeom prst="line">
              <a:avLst/>
            </a:prstGeom>
            <a:ln w="19050">
              <a:solidFill>
                <a:srgbClr val="2B99CC"/>
              </a:solidFill>
              <a:prstDash val="sysDot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57" name="แผนผังลำดับงาน: สิ้นสุด 56">
              <a:extLst>
                <a:ext uri="{FF2B5EF4-FFF2-40B4-BE49-F238E27FC236}">
                  <a16:creationId xmlns="" xmlns:a16="http://schemas.microsoft.com/office/drawing/2014/main" id="{4AE676DE-EC2F-4D0B-9F29-97EC63BE9E37}"/>
                </a:ext>
              </a:extLst>
            </p:cNvPr>
            <p:cNvSpPr/>
            <p:nvPr/>
          </p:nvSpPr>
          <p:spPr>
            <a:xfrm>
              <a:off x="9118677" y="6120428"/>
              <a:ext cx="2590723" cy="496502"/>
            </a:xfrm>
            <a:prstGeom prst="flowChartTerminator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6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ไตรมาส </a:t>
              </a:r>
              <a:r>
                <a:rPr lang="en-US" sz="6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th-TH" sz="6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ปี </a:t>
              </a:r>
              <a:r>
                <a:rPr lang="en-US" sz="6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2562 </a:t>
              </a:r>
              <a:endParaRPr lang="th-TH" sz="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" name="สี่เหลี่ยมผืนผ้า 57">
              <a:extLst>
                <a:ext uri="{FF2B5EF4-FFF2-40B4-BE49-F238E27FC236}">
                  <a16:creationId xmlns="" xmlns:a16="http://schemas.microsoft.com/office/drawing/2014/main" id="{49DD6D93-BD21-4303-A356-C45EBA1082B5}"/>
                </a:ext>
              </a:extLst>
            </p:cNvPr>
            <p:cNvSpPr/>
            <p:nvPr/>
          </p:nvSpPr>
          <p:spPr>
            <a:xfrm>
              <a:off x="-523293" y="2215936"/>
              <a:ext cx="3161406" cy="57316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/>
          </p:spPr>
          <p:txBody>
            <a:bodyPr wrap="none">
              <a:spAutoFit/>
            </a:bodyPr>
            <a:lstStyle/>
            <a:p>
              <a:pPr algn="ctr"/>
              <a:r>
                <a:rPr lang="th-TH" sz="75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อัตราคลอด </a:t>
              </a:r>
              <a:r>
                <a:rPr lang="en-US" sz="75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15-19 </a:t>
              </a:r>
              <a:r>
                <a:rPr lang="th-TH" sz="75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ปี</a:t>
              </a:r>
            </a:p>
          </p:txBody>
        </p:sp>
        <p:sp>
          <p:nvSpPr>
            <p:cNvPr id="59" name="สี่เหลี่ยมผืนผ้า 58">
              <a:extLst>
                <a:ext uri="{FF2B5EF4-FFF2-40B4-BE49-F238E27FC236}">
                  <a16:creationId xmlns="" xmlns:a16="http://schemas.microsoft.com/office/drawing/2014/main" id="{E8B9FE5A-B00F-4C40-A0AE-1D4E31F0530F}"/>
                </a:ext>
              </a:extLst>
            </p:cNvPr>
            <p:cNvSpPr/>
            <p:nvPr/>
          </p:nvSpPr>
          <p:spPr>
            <a:xfrm>
              <a:off x="-558664" y="4602579"/>
              <a:ext cx="3161406" cy="57316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/>
          </p:spPr>
          <p:txBody>
            <a:bodyPr wrap="none">
              <a:spAutoFit/>
            </a:bodyPr>
            <a:lstStyle/>
            <a:p>
              <a:pPr algn="ctr"/>
              <a:r>
                <a:rPr lang="th-TH" sz="75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อัตราคลอด </a:t>
              </a:r>
              <a:r>
                <a:rPr lang="en-US" sz="75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10-14 </a:t>
              </a:r>
              <a:r>
                <a:rPr lang="th-TH" sz="75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ปี</a:t>
              </a:r>
            </a:p>
          </p:txBody>
        </p:sp>
        <p:sp>
          <p:nvSpPr>
            <p:cNvPr id="143" name="Rounded Rectangle 12">
              <a:extLst>
                <a:ext uri="{FF2B5EF4-FFF2-40B4-BE49-F238E27FC236}">
                  <a16:creationId xmlns="" xmlns:a16="http://schemas.microsoft.com/office/drawing/2014/main" id="{06D98FF1-6252-408D-9C95-73EECBD2E03C}"/>
                </a:ext>
              </a:extLst>
            </p:cNvPr>
            <p:cNvSpPr/>
            <p:nvPr/>
          </p:nvSpPr>
          <p:spPr>
            <a:xfrm>
              <a:off x="8824562" y="3888992"/>
              <a:ext cx="2813603" cy="619563"/>
            </a:xfrm>
            <a:prstGeom prst="roundRect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86620" tIns="43310" rIns="86620" bIns="43310" rtlCol="0" anchor="ctr"/>
            <a:lstStyle/>
            <a:p>
              <a:pPr algn="ctr" defTabSz="866201"/>
              <a:r>
                <a:rPr lang="th-TH" sz="75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เป้าหมาย ปี</a:t>
              </a:r>
              <a:r>
                <a:rPr lang="en-US" sz="75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62</a:t>
              </a:r>
              <a:r>
                <a:rPr lang="th-TH" sz="75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75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&lt; 1.2 </a:t>
              </a:r>
              <a:r>
                <a:rPr lang="th-TH" sz="75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อัตรา/พัน</a:t>
              </a:r>
            </a:p>
          </p:txBody>
        </p:sp>
        <p:sp>
          <p:nvSpPr>
            <p:cNvPr id="85" name="สี่เหลี่ยมผืนผ้า 84">
              <a:extLst>
                <a:ext uri="{FF2B5EF4-FFF2-40B4-BE49-F238E27FC236}">
                  <a16:creationId xmlns="" xmlns:a16="http://schemas.microsoft.com/office/drawing/2014/main" id="{9CA579F4-1743-4D56-BBAF-2233F599930F}"/>
                </a:ext>
              </a:extLst>
            </p:cNvPr>
            <p:cNvSpPr/>
            <p:nvPr/>
          </p:nvSpPr>
          <p:spPr>
            <a:xfrm>
              <a:off x="7530341" y="2148874"/>
              <a:ext cx="1348025" cy="5731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75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31.08</a:t>
              </a:r>
            </a:p>
          </p:txBody>
        </p:sp>
        <p:sp>
          <p:nvSpPr>
            <p:cNvPr id="86" name="สี่เหลี่ยมผืนผ้า 85">
              <a:extLst>
                <a:ext uri="{FF2B5EF4-FFF2-40B4-BE49-F238E27FC236}">
                  <a16:creationId xmlns="" xmlns:a16="http://schemas.microsoft.com/office/drawing/2014/main" id="{A1D16972-73CC-4275-B221-F81CCCF3BD22}"/>
                </a:ext>
              </a:extLst>
            </p:cNvPr>
            <p:cNvSpPr/>
            <p:nvPr/>
          </p:nvSpPr>
          <p:spPr>
            <a:xfrm>
              <a:off x="7601171" y="4306001"/>
              <a:ext cx="1169042" cy="5731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75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1.22</a:t>
              </a:r>
            </a:p>
          </p:txBody>
        </p:sp>
      </p:grpSp>
      <p:grpSp>
        <p:nvGrpSpPr>
          <p:cNvPr id="74" name="กลุ่ม 73">
            <a:extLst>
              <a:ext uri="{FF2B5EF4-FFF2-40B4-BE49-F238E27FC236}">
                <a16:creationId xmlns="" xmlns:a16="http://schemas.microsoft.com/office/drawing/2014/main" id="{8495589E-A6E1-4E3A-9CAE-296AE1EACF10}"/>
              </a:ext>
            </a:extLst>
          </p:cNvPr>
          <p:cNvGrpSpPr/>
          <p:nvPr/>
        </p:nvGrpSpPr>
        <p:grpSpPr>
          <a:xfrm>
            <a:off x="4313752" y="958692"/>
            <a:ext cx="4728974" cy="1989675"/>
            <a:chOff x="152748" y="1221971"/>
            <a:chExt cx="11970132" cy="5394958"/>
          </a:xfrm>
        </p:grpSpPr>
        <p:grpSp>
          <p:nvGrpSpPr>
            <p:cNvPr id="87" name="กลุ่ม 86">
              <a:extLst>
                <a:ext uri="{FF2B5EF4-FFF2-40B4-BE49-F238E27FC236}">
                  <a16:creationId xmlns="" xmlns:a16="http://schemas.microsoft.com/office/drawing/2014/main" id="{7066606A-9271-4EE5-8343-3579B85B5DF0}"/>
                </a:ext>
              </a:extLst>
            </p:cNvPr>
            <p:cNvGrpSpPr/>
            <p:nvPr/>
          </p:nvGrpSpPr>
          <p:grpSpPr>
            <a:xfrm>
              <a:off x="152748" y="1221971"/>
              <a:ext cx="11846855" cy="5394958"/>
              <a:chOff x="7047734" y="356357"/>
              <a:chExt cx="5040558" cy="2415366"/>
            </a:xfrm>
          </p:grpSpPr>
          <p:cxnSp>
            <p:nvCxnSpPr>
              <p:cNvPr id="102" name="Straight Connector 4">
                <a:extLst>
                  <a:ext uri="{FF2B5EF4-FFF2-40B4-BE49-F238E27FC236}">
                    <a16:creationId xmlns="" xmlns:a16="http://schemas.microsoft.com/office/drawing/2014/main" id="{641957CF-C7F6-401A-8BA2-7822C8CBEA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57316" y="746143"/>
                <a:ext cx="4830976" cy="0"/>
              </a:xfrm>
              <a:prstGeom prst="line">
                <a:avLst/>
              </a:prstGeom>
              <a:ln w="9525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graphicFrame>
            <p:nvGraphicFramePr>
              <p:cNvPr id="103" name="Chart 14">
                <a:extLst>
                  <a:ext uri="{FF2B5EF4-FFF2-40B4-BE49-F238E27FC236}">
                    <a16:creationId xmlns="" xmlns:a16="http://schemas.microsoft.com/office/drawing/2014/main" id="{8AD92351-FDCB-4259-9ECF-4DB75D0CBC89}"/>
                  </a:ext>
                </a:extLst>
              </p:cNvPr>
              <p:cNvGraphicFramePr/>
              <p:nvPr/>
            </p:nvGraphicFramePr>
            <p:xfrm>
              <a:off x="7047734" y="356357"/>
              <a:ext cx="5031398" cy="241536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104" name="Rounded Rectangle 12">
                <a:extLst>
                  <a:ext uri="{FF2B5EF4-FFF2-40B4-BE49-F238E27FC236}">
                    <a16:creationId xmlns="" xmlns:a16="http://schemas.microsoft.com/office/drawing/2014/main" id="{AA1B9801-DEB0-4B3A-B3B1-5FB8F8B8453C}"/>
                  </a:ext>
                </a:extLst>
              </p:cNvPr>
              <p:cNvSpPr/>
              <p:nvPr/>
            </p:nvSpPr>
            <p:spPr>
              <a:xfrm>
                <a:off x="7714390" y="369427"/>
                <a:ext cx="1385693" cy="270382"/>
              </a:xfrm>
              <a:prstGeom prst="round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86620" tIns="43310" rIns="86620" bIns="43310" rtlCol="0" anchor="ctr"/>
              <a:lstStyle/>
              <a:p>
                <a:pPr algn="ctr" defTabSz="866201"/>
                <a:r>
                  <a:rPr lang="th-TH" sz="6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เป้าหมาย </a:t>
                </a:r>
                <a:r>
                  <a:rPr lang="en-US" sz="6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&lt; 38 </a:t>
                </a:r>
                <a:r>
                  <a:rPr lang="th-TH" sz="6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อัตรา/1000</a:t>
                </a:r>
              </a:p>
            </p:txBody>
          </p:sp>
        </p:grpSp>
        <p:cxnSp>
          <p:nvCxnSpPr>
            <p:cNvPr id="88" name="Straight Connector 13">
              <a:extLst>
                <a:ext uri="{FF2B5EF4-FFF2-40B4-BE49-F238E27FC236}">
                  <a16:creationId xmlns="" xmlns:a16="http://schemas.microsoft.com/office/drawing/2014/main" id="{04A2067B-0E81-4084-ABA6-AF2775A516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3870" y="1886213"/>
              <a:ext cx="0" cy="191206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89" name="Rounded Rectangle 12">
              <a:extLst>
                <a:ext uri="{FF2B5EF4-FFF2-40B4-BE49-F238E27FC236}">
                  <a16:creationId xmlns="" xmlns:a16="http://schemas.microsoft.com/office/drawing/2014/main" id="{84F866D4-CB2D-409D-8D03-921790E20FC0}"/>
                </a:ext>
              </a:extLst>
            </p:cNvPr>
            <p:cNvSpPr/>
            <p:nvPr/>
          </p:nvSpPr>
          <p:spPr>
            <a:xfrm>
              <a:off x="8887456" y="3185763"/>
              <a:ext cx="2374910" cy="570455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86620" tIns="43310" rIns="86620" bIns="43310" rtlCol="0" anchor="ctr"/>
            <a:lstStyle/>
            <a:p>
              <a:pPr algn="ctr" defTabSz="866201"/>
              <a:r>
                <a:rPr lang="th-TH" sz="6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เป้าหมาย </a:t>
              </a:r>
              <a:r>
                <a:rPr lang="en-US" sz="6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&lt; 1.2 </a:t>
              </a:r>
              <a:r>
                <a:rPr lang="th-TH" sz="6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อัตรา/</a:t>
              </a:r>
              <a:r>
                <a:rPr lang="en-US" sz="6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1000</a:t>
              </a:r>
              <a:endParaRPr lang="th-TH" sz="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0" name="ลูกศร: ขึ้น 89">
              <a:extLst>
                <a:ext uri="{FF2B5EF4-FFF2-40B4-BE49-F238E27FC236}">
                  <a16:creationId xmlns="" xmlns:a16="http://schemas.microsoft.com/office/drawing/2014/main" id="{4218A33F-F0BE-4795-B4F5-4F2E3DCDB864}"/>
                </a:ext>
              </a:extLst>
            </p:cNvPr>
            <p:cNvSpPr/>
            <p:nvPr/>
          </p:nvSpPr>
          <p:spPr>
            <a:xfrm>
              <a:off x="10324573" y="1400731"/>
              <a:ext cx="905645" cy="522832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88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th-TH" sz="788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96" name="Straight Connector 13">
              <a:extLst>
                <a:ext uri="{FF2B5EF4-FFF2-40B4-BE49-F238E27FC236}">
                  <a16:creationId xmlns="" xmlns:a16="http://schemas.microsoft.com/office/drawing/2014/main" id="{E0617A5F-7256-4842-AABC-272C2EB1F2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74911" y="3755376"/>
              <a:ext cx="0" cy="618064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7" name="Straight Connector 4">
              <a:extLst>
                <a:ext uri="{FF2B5EF4-FFF2-40B4-BE49-F238E27FC236}">
                  <a16:creationId xmlns="" xmlns:a16="http://schemas.microsoft.com/office/drawing/2014/main" id="{56C2674A-5892-4B91-BD7E-F334592A27E1}"/>
                </a:ext>
              </a:extLst>
            </p:cNvPr>
            <p:cNvCxnSpPr>
              <a:cxnSpLocks/>
            </p:cNvCxnSpPr>
            <p:nvPr/>
          </p:nvCxnSpPr>
          <p:spPr>
            <a:xfrm>
              <a:off x="735785" y="4387314"/>
              <a:ext cx="11387095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05" name="กลุ่ม 104">
            <a:extLst>
              <a:ext uri="{FF2B5EF4-FFF2-40B4-BE49-F238E27FC236}">
                <a16:creationId xmlns="" xmlns:a16="http://schemas.microsoft.com/office/drawing/2014/main" id="{EBEAA62D-F9FE-43A6-BE14-20219BC6DADB}"/>
              </a:ext>
            </a:extLst>
          </p:cNvPr>
          <p:cNvGrpSpPr/>
          <p:nvPr/>
        </p:nvGrpSpPr>
        <p:grpSpPr>
          <a:xfrm>
            <a:off x="28506" y="2856683"/>
            <a:ext cx="9014216" cy="2261305"/>
            <a:chOff x="0" y="4393450"/>
            <a:chExt cx="5644835" cy="2532088"/>
          </a:xfrm>
        </p:grpSpPr>
        <p:graphicFrame>
          <p:nvGraphicFramePr>
            <p:cNvPr id="106" name="Chart 14">
              <a:extLst>
                <a:ext uri="{FF2B5EF4-FFF2-40B4-BE49-F238E27FC236}">
                  <a16:creationId xmlns="" xmlns:a16="http://schemas.microsoft.com/office/drawing/2014/main" id="{6A8DC77D-CB28-4260-A93F-1EACF868623D}"/>
                </a:ext>
              </a:extLst>
            </p:cNvPr>
            <p:cNvGraphicFramePr/>
            <p:nvPr/>
          </p:nvGraphicFramePr>
          <p:xfrm>
            <a:off x="0" y="4393450"/>
            <a:ext cx="5644835" cy="25320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07" name="Rounded Rectangle 12">
              <a:extLst>
                <a:ext uri="{FF2B5EF4-FFF2-40B4-BE49-F238E27FC236}">
                  <a16:creationId xmlns="" xmlns:a16="http://schemas.microsoft.com/office/drawing/2014/main" id="{186B439E-844E-4297-8C08-684C40ADE06C}"/>
                </a:ext>
              </a:extLst>
            </p:cNvPr>
            <p:cNvSpPr/>
            <p:nvPr/>
          </p:nvSpPr>
          <p:spPr>
            <a:xfrm>
              <a:off x="2869971" y="4583148"/>
              <a:ext cx="964124" cy="197920"/>
            </a:xfrm>
            <a:prstGeom prst="roundRect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86620" tIns="43310" rIns="86620" bIns="43310" rtlCol="0" anchor="ctr"/>
            <a:lstStyle/>
            <a:p>
              <a:pPr algn="ctr" defTabSz="866201"/>
              <a:r>
                <a:rPr lang="th-TH" sz="9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เป้าหมาย </a:t>
              </a:r>
              <a:r>
                <a:rPr lang="en-US" sz="9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&gt; </a:t>
              </a:r>
              <a:r>
                <a:rPr lang="th-TH" sz="9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ร้อยละ </a:t>
              </a:r>
              <a:r>
                <a:rPr lang="en-US" sz="9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th-TH" sz="9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08" name="Straight Connector 13">
              <a:extLst>
                <a:ext uri="{FF2B5EF4-FFF2-40B4-BE49-F238E27FC236}">
                  <a16:creationId xmlns="" xmlns:a16="http://schemas.microsoft.com/office/drawing/2014/main" id="{41FE0C01-FC6F-4FA2-B29E-3D9A841D73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7521" y="5152123"/>
              <a:ext cx="0" cy="241162"/>
            </a:xfrm>
            <a:prstGeom prst="line">
              <a:avLst/>
            </a:prstGeom>
            <a:ln w="9525">
              <a:solidFill>
                <a:srgbClr val="00B0F0"/>
              </a:solidFill>
              <a:prstDash val="sysDot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9" name="Straight Connector 4">
              <a:extLst>
                <a:ext uri="{FF2B5EF4-FFF2-40B4-BE49-F238E27FC236}">
                  <a16:creationId xmlns="" xmlns:a16="http://schemas.microsoft.com/office/drawing/2014/main" id="{AFA3ECF0-79F2-45BD-ABC9-FD46ECA584E2}"/>
                </a:ext>
              </a:extLst>
            </p:cNvPr>
            <p:cNvCxnSpPr>
              <a:cxnSpLocks/>
            </p:cNvCxnSpPr>
            <p:nvPr/>
          </p:nvCxnSpPr>
          <p:spPr>
            <a:xfrm>
              <a:off x="286922" y="4826339"/>
              <a:ext cx="5166096" cy="0"/>
            </a:xfrm>
            <a:prstGeom prst="line">
              <a:avLst/>
            </a:prstGeom>
            <a:ln w="9525">
              <a:solidFill>
                <a:schemeClr val="accent2"/>
              </a:solidFill>
              <a:prstDash val="sysDot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10" name="Rounded Rectangle 12">
              <a:extLst>
                <a:ext uri="{FF2B5EF4-FFF2-40B4-BE49-F238E27FC236}">
                  <a16:creationId xmlns="" xmlns:a16="http://schemas.microsoft.com/office/drawing/2014/main" id="{9850FC5E-F86B-4430-A96D-F3066F5907DC}"/>
                </a:ext>
              </a:extLst>
            </p:cNvPr>
            <p:cNvSpPr/>
            <p:nvPr/>
          </p:nvSpPr>
          <p:spPr>
            <a:xfrm>
              <a:off x="2388793" y="4971752"/>
              <a:ext cx="1033423" cy="180370"/>
            </a:xfrm>
            <a:prstGeom prst="roundRect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86620" tIns="43310" rIns="86620" bIns="43310" rtlCol="0" anchor="ctr"/>
            <a:lstStyle/>
            <a:p>
              <a:pPr algn="ctr" defTabSz="866201"/>
              <a:r>
                <a:rPr lang="th-TH" sz="9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เป้าหมาย </a:t>
              </a:r>
              <a:r>
                <a:rPr lang="en-US" sz="9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&lt; </a:t>
              </a:r>
              <a:r>
                <a:rPr lang="th-TH" sz="9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ร้อยละ </a:t>
              </a:r>
              <a:r>
                <a:rPr lang="en-US" sz="9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14.5</a:t>
              </a:r>
              <a:endParaRPr lang="th-TH" sz="9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11" name="Straight Connector 4">
              <a:extLst>
                <a:ext uri="{FF2B5EF4-FFF2-40B4-BE49-F238E27FC236}">
                  <a16:creationId xmlns="" xmlns:a16="http://schemas.microsoft.com/office/drawing/2014/main" id="{886CB07F-8C48-494D-96EF-BE6E1D185D44}"/>
                </a:ext>
              </a:extLst>
            </p:cNvPr>
            <p:cNvCxnSpPr>
              <a:cxnSpLocks/>
            </p:cNvCxnSpPr>
            <p:nvPr/>
          </p:nvCxnSpPr>
          <p:spPr>
            <a:xfrm>
              <a:off x="369361" y="5427011"/>
              <a:ext cx="5166096" cy="0"/>
            </a:xfrm>
            <a:prstGeom prst="line">
              <a:avLst/>
            </a:prstGeom>
            <a:ln w="9525">
              <a:solidFill>
                <a:srgbClr val="00B0F0"/>
              </a:solidFill>
              <a:prstDash val="sysDot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4198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สี่เหลี่ยมผืนผ้า 71">
            <a:extLst>
              <a:ext uri="{FF2B5EF4-FFF2-40B4-BE49-F238E27FC236}">
                <a16:creationId xmlns="" xmlns:a16="http://schemas.microsoft.com/office/drawing/2014/main" id="{520C23AC-D87E-42C0-BCA6-2A01E23D6729}"/>
              </a:ext>
            </a:extLst>
          </p:cNvPr>
          <p:cNvSpPr/>
          <p:nvPr/>
        </p:nvSpPr>
        <p:spPr>
          <a:xfrm rot="19021870">
            <a:off x="6612702" y="2180211"/>
            <a:ext cx="1588052" cy="14801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 dirty="0"/>
          </a:p>
        </p:txBody>
      </p:sp>
      <p:sp>
        <p:nvSpPr>
          <p:cNvPr id="71" name="สี่เหลี่ยมผืนผ้า 70">
            <a:extLst>
              <a:ext uri="{FF2B5EF4-FFF2-40B4-BE49-F238E27FC236}">
                <a16:creationId xmlns="" xmlns:a16="http://schemas.microsoft.com/office/drawing/2014/main" id="{A9F05986-14A6-4F2E-94A9-E76FCC45BD36}"/>
              </a:ext>
            </a:extLst>
          </p:cNvPr>
          <p:cNvSpPr/>
          <p:nvPr/>
        </p:nvSpPr>
        <p:spPr>
          <a:xfrm rot="19021870">
            <a:off x="4929056" y="2180210"/>
            <a:ext cx="1588052" cy="14801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 dirty="0"/>
          </a:p>
        </p:txBody>
      </p:sp>
      <p:sp>
        <p:nvSpPr>
          <p:cNvPr id="70" name="สี่เหลี่ยมผืนผ้า 69">
            <a:extLst>
              <a:ext uri="{FF2B5EF4-FFF2-40B4-BE49-F238E27FC236}">
                <a16:creationId xmlns="" xmlns:a16="http://schemas.microsoft.com/office/drawing/2014/main" id="{5B029A08-7BED-4457-8AB5-0B43CF2781EF}"/>
              </a:ext>
            </a:extLst>
          </p:cNvPr>
          <p:cNvSpPr/>
          <p:nvPr/>
        </p:nvSpPr>
        <p:spPr>
          <a:xfrm rot="19021870">
            <a:off x="2518951" y="3333821"/>
            <a:ext cx="1458947" cy="14005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 dirty="0"/>
          </a:p>
        </p:txBody>
      </p:sp>
      <p:sp>
        <p:nvSpPr>
          <p:cNvPr id="69" name="สี่เหลี่ยมผืนผ้า 68">
            <a:extLst>
              <a:ext uri="{FF2B5EF4-FFF2-40B4-BE49-F238E27FC236}">
                <a16:creationId xmlns="" xmlns:a16="http://schemas.microsoft.com/office/drawing/2014/main" id="{747FBA1A-C881-4C69-B65D-64B25F5D984C}"/>
              </a:ext>
            </a:extLst>
          </p:cNvPr>
          <p:cNvSpPr/>
          <p:nvPr/>
        </p:nvSpPr>
        <p:spPr>
          <a:xfrm rot="19021870">
            <a:off x="588223" y="3330265"/>
            <a:ext cx="1495349" cy="13903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 dirty="0"/>
          </a:p>
        </p:txBody>
      </p:sp>
      <p:sp>
        <p:nvSpPr>
          <p:cNvPr id="68" name="สี่เหลี่ยมผืนผ้า 67">
            <a:extLst>
              <a:ext uri="{FF2B5EF4-FFF2-40B4-BE49-F238E27FC236}">
                <a16:creationId xmlns="" xmlns:a16="http://schemas.microsoft.com/office/drawing/2014/main" id="{2D771984-43DD-4A32-9133-FE76D114E6B7}"/>
              </a:ext>
            </a:extLst>
          </p:cNvPr>
          <p:cNvSpPr/>
          <p:nvPr/>
        </p:nvSpPr>
        <p:spPr>
          <a:xfrm rot="19021870">
            <a:off x="2586025" y="1127695"/>
            <a:ext cx="1588052" cy="14801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="" xmlns:a16="http://schemas.microsoft.com/office/drawing/2014/main" id="{A0F8ADFC-8396-44FC-8259-C2346985BEF0}"/>
              </a:ext>
            </a:extLst>
          </p:cNvPr>
          <p:cNvSpPr/>
          <p:nvPr/>
        </p:nvSpPr>
        <p:spPr>
          <a:xfrm rot="19021870">
            <a:off x="674472" y="1109497"/>
            <a:ext cx="1588052" cy="14801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98" name="สี่เหลี่ยมผืนผ้า: มุมมน 97">
            <a:extLst>
              <a:ext uri="{FF2B5EF4-FFF2-40B4-BE49-F238E27FC236}">
                <a16:creationId xmlns="" xmlns:a16="http://schemas.microsoft.com/office/drawing/2014/main" id="{8AE46ECD-1E10-457B-B3AF-462E3DE1259A}"/>
              </a:ext>
            </a:extLst>
          </p:cNvPr>
          <p:cNvSpPr/>
          <p:nvPr/>
        </p:nvSpPr>
        <p:spPr>
          <a:xfrm>
            <a:off x="67236" y="55837"/>
            <a:ext cx="8909927" cy="6878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สถานการณ์สุขภาพกลุ่มวัยรุ่น เขตสุขภาพที่ 8</a:t>
            </a:r>
          </a:p>
        </p:txBody>
      </p:sp>
      <p:pic>
        <p:nvPicPr>
          <p:cNvPr id="99" name="Picture 6">
            <a:extLst>
              <a:ext uri="{FF2B5EF4-FFF2-40B4-BE49-F238E27FC236}">
                <a16:creationId xmlns="" xmlns:a16="http://schemas.microsoft.com/office/drawing/2014/main" id="{A3BC132B-CCB0-46C7-95FC-2D827AFF58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2" t="8487" r="18629" b="7347"/>
          <a:stretch>
            <a:fillRect/>
          </a:stretch>
        </p:blipFill>
        <p:spPr bwMode="auto">
          <a:xfrm>
            <a:off x="67236" y="25090"/>
            <a:ext cx="557471" cy="74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รูปภาพ 100" descr="รูปภาพประกอบด้วย ของเล่น, ตุ๊กตา, LEGO&#10;&#10;คำอธิบายที่สร้างขึ้นโดยมีความน่าเชื่อถือสูงมาก">
            <a:extLst>
              <a:ext uri="{FF2B5EF4-FFF2-40B4-BE49-F238E27FC236}">
                <a16:creationId xmlns="" xmlns:a16="http://schemas.microsoft.com/office/drawing/2014/main" id="{472F9811-9AE9-4972-BC42-83DCCE5AB3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713" y="82665"/>
            <a:ext cx="766343" cy="625530"/>
          </a:xfrm>
          <a:prstGeom prst="rect">
            <a:avLst/>
          </a:prstGeom>
        </p:spPr>
      </p:pic>
      <p:sp>
        <p:nvSpPr>
          <p:cNvPr id="104" name="สี่เหลี่ยมผืนผ้า 103">
            <a:extLst>
              <a:ext uri="{FF2B5EF4-FFF2-40B4-BE49-F238E27FC236}">
                <a16:creationId xmlns="" xmlns:a16="http://schemas.microsoft.com/office/drawing/2014/main" id="{28875FA8-AA2E-4BE5-8DAB-7F8D15A810A1}"/>
              </a:ext>
            </a:extLst>
          </p:cNvPr>
          <p:cNvSpPr/>
          <p:nvPr/>
        </p:nvSpPr>
        <p:spPr>
          <a:xfrm>
            <a:off x="1570477" y="4188517"/>
            <a:ext cx="26073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เพราะไม่รู้วิธีคุมกำเนิด ร้อยละ 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7.2</a:t>
            </a:r>
          </a:p>
        </p:txBody>
      </p:sp>
      <p:sp>
        <p:nvSpPr>
          <p:cNvPr id="106" name="สี่เหลี่ยมผืนผ้า 105">
            <a:extLst>
              <a:ext uri="{FF2B5EF4-FFF2-40B4-BE49-F238E27FC236}">
                <a16:creationId xmlns="" xmlns:a16="http://schemas.microsoft.com/office/drawing/2014/main" id="{545F4236-AE18-40AB-831C-F35B5996B78B}"/>
              </a:ext>
            </a:extLst>
          </p:cNvPr>
          <p:cNvSpPr/>
          <p:nvPr/>
        </p:nvSpPr>
        <p:spPr>
          <a:xfrm>
            <a:off x="1648041" y="3403085"/>
            <a:ext cx="30428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2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วัยรุ่นไม่ตั้งใจที่จะตั้งครรภ์ เพิ่มขึ้น </a:t>
            </a:r>
            <a:r>
              <a:rPr lang="en-US" sz="12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17.3%</a:t>
            </a:r>
            <a:endParaRPr lang="th-TH" sz="1200" b="1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07" name="ตัวเชื่อมต่อตรง 106">
            <a:extLst>
              <a:ext uri="{FF2B5EF4-FFF2-40B4-BE49-F238E27FC236}">
                <a16:creationId xmlns="" xmlns:a16="http://schemas.microsoft.com/office/drawing/2014/main" id="{09549910-03FF-4A74-B968-8D91CA85F9A1}"/>
              </a:ext>
            </a:extLst>
          </p:cNvPr>
          <p:cNvCxnSpPr>
            <a:cxnSpLocks/>
          </p:cNvCxnSpPr>
          <p:nvPr/>
        </p:nvCxnSpPr>
        <p:spPr>
          <a:xfrm>
            <a:off x="1586571" y="3730117"/>
            <a:ext cx="2171741" cy="0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กลุ่ม 107">
            <a:extLst>
              <a:ext uri="{FF2B5EF4-FFF2-40B4-BE49-F238E27FC236}">
                <a16:creationId xmlns="" xmlns:a16="http://schemas.microsoft.com/office/drawing/2014/main" id="{A9515E4B-43D0-4B65-9D75-6511B9927A91}"/>
              </a:ext>
            </a:extLst>
          </p:cNvPr>
          <p:cNvGrpSpPr/>
          <p:nvPr/>
        </p:nvGrpSpPr>
        <p:grpSpPr>
          <a:xfrm>
            <a:off x="788723" y="3030728"/>
            <a:ext cx="883076" cy="800471"/>
            <a:chOff x="790486" y="3522902"/>
            <a:chExt cx="839007" cy="782450"/>
          </a:xfrm>
        </p:grpSpPr>
        <p:sp>
          <p:nvSpPr>
            <p:cNvPr id="112" name="วงรี 111">
              <a:extLst>
                <a:ext uri="{FF2B5EF4-FFF2-40B4-BE49-F238E27FC236}">
                  <a16:creationId xmlns="" xmlns:a16="http://schemas.microsoft.com/office/drawing/2014/main" id="{C1A0D965-AD10-4109-8D3F-2C8A8E6733C9}"/>
                </a:ext>
              </a:extLst>
            </p:cNvPr>
            <p:cNvSpPr/>
            <p:nvPr/>
          </p:nvSpPr>
          <p:spPr>
            <a:xfrm>
              <a:off x="790486" y="3522902"/>
              <a:ext cx="839007" cy="78245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3" name="วงรี 112">
              <a:extLst>
                <a:ext uri="{FF2B5EF4-FFF2-40B4-BE49-F238E27FC236}">
                  <a16:creationId xmlns="" xmlns:a16="http://schemas.microsoft.com/office/drawing/2014/main" id="{F026F4A4-D1CB-4F8B-A999-F5D2943906F0}"/>
                </a:ext>
              </a:extLst>
            </p:cNvPr>
            <p:cNvSpPr/>
            <p:nvPr/>
          </p:nvSpPr>
          <p:spPr>
            <a:xfrm>
              <a:off x="900189" y="3633356"/>
              <a:ext cx="614835" cy="573389"/>
            </a:xfrm>
            <a:prstGeom prst="ellipse">
              <a:avLst/>
            </a:prstGeom>
            <a:solidFill>
              <a:srgbClr val="E3E3E3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09" name="กล่องข้อความ 108">
            <a:extLst>
              <a:ext uri="{FF2B5EF4-FFF2-40B4-BE49-F238E27FC236}">
                <a16:creationId xmlns="" xmlns:a16="http://schemas.microsoft.com/office/drawing/2014/main" id="{AB59EDC4-EEF9-4C8C-A725-ADA9A57A3B57}"/>
              </a:ext>
            </a:extLst>
          </p:cNvPr>
          <p:cNvSpPr txBox="1"/>
          <p:nvPr/>
        </p:nvSpPr>
        <p:spPr>
          <a:xfrm>
            <a:off x="904189" y="3310066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64.3%</a:t>
            </a:r>
            <a:endParaRPr lang="th-TH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0" name="สี่เหลี่ยมผืนผ้า 109">
            <a:extLst>
              <a:ext uri="{FF2B5EF4-FFF2-40B4-BE49-F238E27FC236}">
                <a16:creationId xmlns="" xmlns:a16="http://schemas.microsoft.com/office/drawing/2014/main" id="{85498555-3273-49CB-B62B-2E864DD73897}"/>
              </a:ext>
            </a:extLst>
          </p:cNvPr>
          <p:cNvSpPr/>
          <p:nvPr/>
        </p:nvSpPr>
        <p:spPr>
          <a:xfrm>
            <a:off x="1188308" y="4470192"/>
            <a:ext cx="29819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มีเพศสัมพันธ์ในขณะมึนเมา ร้อยละ 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33.7</a:t>
            </a:r>
          </a:p>
        </p:txBody>
      </p:sp>
      <p:sp>
        <p:nvSpPr>
          <p:cNvPr id="111" name="สี่เหลี่ยมผืนผ้า 110">
            <a:extLst>
              <a:ext uri="{FF2B5EF4-FFF2-40B4-BE49-F238E27FC236}">
                <a16:creationId xmlns="" xmlns:a16="http://schemas.microsoft.com/office/drawing/2014/main" id="{A2B1D6CC-305C-4BC7-B99B-B92A602C6624}"/>
              </a:ext>
            </a:extLst>
          </p:cNvPr>
          <p:cNvSpPr/>
          <p:nvPr/>
        </p:nvSpPr>
        <p:spPr>
          <a:xfrm>
            <a:off x="1150113" y="3897103"/>
            <a:ext cx="30283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มีเพศสัมพันธ์โดยไม่ได้ตั้งใจ ร้อยละ 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62.7</a:t>
            </a:r>
          </a:p>
        </p:txBody>
      </p:sp>
      <p:cxnSp>
        <p:nvCxnSpPr>
          <p:cNvPr id="114" name="ตัวเชื่อมต่อตรง 113">
            <a:extLst>
              <a:ext uri="{FF2B5EF4-FFF2-40B4-BE49-F238E27FC236}">
                <a16:creationId xmlns="" xmlns:a16="http://schemas.microsoft.com/office/drawing/2014/main" id="{FAA20EF8-32C0-4D5B-911D-A4A26C8EF302}"/>
              </a:ext>
            </a:extLst>
          </p:cNvPr>
          <p:cNvCxnSpPr>
            <a:cxnSpLocks/>
          </p:cNvCxnSpPr>
          <p:nvPr/>
        </p:nvCxnSpPr>
        <p:spPr>
          <a:xfrm>
            <a:off x="624708" y="1492848"/>
            <a:ext cx="2899400" cy="15803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5" name="กลุ่ม 114">
            <a:extLst>
              <a:ext uri="{FF2B5EF4-FFF2-40B4-BE49-F238E27FC236}">
                <a16:creationId xmlns="" xmlns:a16="http://schemas.microsoft.com/office/drawing/2014/main" id="{58A0C175-5A10-4ADC-BE4E-6D4815B919CC}"/>
              </a:ext>
            </a:extLst>
          </p:cNvPr>
          <p:cNvGrpSpPr/>
          <p:nvPr/>
        </p:nvGrpSpPr>
        <p:grpSpPr>
          <a:xfrm>
            <a:off x="3328315" y="692731"/>
            <a:ext cx="918392" cy="901945"/>
            <a:chOff x="1667386" y="4779169"/>
            <a:chExt cx="716246" cy="644186"/>
          </a:xfrm>
        </p:grpSpPr>
        <p:sp>
          <p:nvSpPr>
            <p:cNvPr id="116" name="วงรี 115">
              <a:extLst>
                <a:ext uri="{FF2B5EF4-FFF2-40B4-BE49-F238E27FC236}">
                  <a16:creationId xmlns="" xmlns:a16="http://schemas.microsoft.com/office/drawing/2014/main" id="{7A4378A6-6B4D-47B6-8367-D9C12FEEACA7}"/>
                </a:ext>
              </a:extLst>
            </p:cNvPr>
            <p:cNvSpPr/>
            <p:nvPr/>
          </p:nvSpPr>
          <p:spPr>
            <a:xfrm>
              <a:off x="1667386" y="4779169"/>
              <a:ext cx="716246" cy="64418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7" name="วงรี 116">
              <a:extLst>
                <a:ext uri="{FF2B5EF4-FFF2-40B4-BE49-F238E27FC236}">
                  <a16:creationId xmlns="" xmlns:a16="http://schemas.microsoft.com/office/drawing/2014/main" id="{DE43F5F7-4475-4CE9-887A-024115271717}"/>
                </a:ext>
              </a:extLst>
            </p:cNvPr>
            <p:cNvSpPr/>
            <p:nvPr/>
          </p:nvSpPr>
          <p:spPr>
            <a:xfrm>
              <a:off x="1751511" y="4865921"/>
              <a:ext cx="543336" cy="472068"/>
            </a:xfrm>
            <a:prstGeom prst="ellipse">
              <a:avLst/>
            </a:prstGeom>
            <a:solidFill>
              <a:srgbClr val="E3E3E3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8" name="กล่องข้อความ 117">
              <a:extLst>
                <a:ext uri="{FF2B5EF4-FFF2-40B4-BE49-F238E27FC236}">
                  <a16:creationId xmlns="" xmlns:a16="http://schemas.microsoft.com/office/drawing/2014/main" id="{DBFE8B57-3A4C-4B77-A392-5A6CF3F45F77}"/>
                </a:ext>
              </a:extLst>
            </p:cNvPr>
            <p:cNvSpPr txBox="1"/>
            <p:nvPr/>
          </p:nvSpPr>
          <p:spPr>
            <a:xfrm>
              <a:off x="1760507" y="5014196"/>
              <a:ext cx="530003" cy="329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49.7%</a:t>
              </a:r>
              <a:endPara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19" name="สี่เหลี่ยมผืนผ้า 118">
            <a:extLst>
              <a:ext uri="{FF2B5EF4-FFF2-40B4-BE49-F238E27FC236}">
                <a16:creationId xmlns="" xmlns:a16="http://schemas.microsoft.com/office/drawing/2014/main" id="{C2CD11E7-43EE-43D4-832E-28CE57D76625}"/>
              </a:ext>
            </a:extLst>
          </p:cNvPr>
          <p:cNvSpPr/>
          <p:nvPr/>
        </p:nvSpPr>
        <p:spPr>
          <a:xfrm>
            <a:off x="135470" y="1162289"/>
            <a:ext cx="33105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1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แม่วัยรุ่น เป็นนักเรียน/นักศึกษา เพิ่มขึ้น </a:t>
            </a: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15%</a:t>
            </a:r>
            <a:endParaRPr lang="th-TH" sz="1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0" name="สี่เหลี่ยมผืนผ้า 119">
            <a:extLst>
              <a:ext uri="{FF2B5EF4-FFF2-40B4-BE49-F238E27FC236}">
                <a16:creationId xmlns="" xmlns:a16="http://schemas.microsoft.com/office/drawing/2014/main" id="{3353C888-174D-4155-B789-D2BB4A8BEEFD}"/>
              </a:ext>
            </a:extLst>
          </p:cNvPr>
          <p:cNvSpPr/>
          <p:nvPr/>
        </p:nvSpPr>
        <p:spPr>
          <a:xfrm>
            <a:off x="575399" y="1906344"/>
            <a:ext cx="35830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หลังตั้งครรภ์ เรียนในสถานศึกษาเดิม ร้อยละ 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38.8</a:t>
            </a:r>
          </a:p>
        </p:txBody>
      </p:sp>
      <p:sp>
        <p:nvSpPr>
          <p:cNvPr id="121" name="สี่เหลี่ยมผืนผ้า 120">
            <a:extLst>
              <a:ext uri="{FF2B5EF4-FFF2-40B4-BE49-F238E27FC236}">
                <a16:creationId xmlns="" xmlns:a16="http://schemas.microsoft.com/office/drawing/2014/main" id="{A2EF497D-823D-4A03-8559-D966FC85CFCF}"/>
              </a:ext>
            </a:extLst>
          </p:cNvPr>
          <p:cNvSpPr/>
          <p:nvPr/>
        </p:nvSpPr>
        <p:spPr>
          <a:xfrm>
            <a:off x="469639" y="2167108"/>
            <a:ext cx="36888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หลังตั้งครรภ์ เรียนนอกระบบการศึกษา ร้อยละ 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22.4</a:t>
            </a:r>
            <a:endParaRPr lang="th-TH" sz="1200" b="1" dirty="0">
              <a:ln w="0"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2" name="สี่เหลี่ยมผืนผ้า 121">
            <a:extLst>
              <a:ext uri="{FF2B5EF4-FFF2-40B4-BE49-F238E27FC236}">
                <a16:creationId xmlns="" xmlns:a16="http://schemas.microsoft.com/office/drawing/2014/main" id="{2B2460D9-2A0B-47F3-9EBA-3755AE98A79E}"/>
              </a:ext>
            </a:extLst>
          </p:cNvPr>
          <p:cNvSpPr/>
          <p:nvPr/>
        </p:nvSpPr>
        <p:spPr>
          <a:xfrm>
            <a:off x="686342" y="1647502"/>
            <a:ext cx="34419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หลังตั้งครรภ์ ลาออกจากการศึกษา ร้อยละ 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18.4</a:t>
            </a:r>
          </a:p>
        </p:txBody>
      </p:sp>
      <p:sp>
        <p:nvSpPr>
          <p:cNvPr id="131" name="สี่เหลี่ยมผืนผ้า 130">
            <a:extLst>
              <a:ext uri="{FF2B5EF4-FFF2-40B4-BE49-F238E27FC236}">
                <a16:creationId xmlns="" xmlns:a16="http://schemas.microsoft.com/office/drawing/2014/main" id="{0DDA0493-FF3C-4B01-8DBF-45D4ABCD2C98}"/>
              </a:ext>
            </a:extLst>
          </p:cNvPr>
          <p:cNvSpPr/>
          <p:nvPr/>
        </p:nvSpPr>
        <p:spPr>
          <a:xfrm>
            <a:off x="5816137" y="2708227"/>
            <a:ext cx="3181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ต้องการมีบุตรอีก ร้อยละ 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5.9</a:t>
            </a:r>
          </a:p>
        </p:txBody>
      </p:sp>
      <p:sp>
        <p:nvSpPr>
          <p:cNvPr id="133" name="สี่เหลี่ยมผืนผ้า 132">
            <a:extLst>
              <a:ext uri="{FF2B5EF4-FFF2-40B4-BE49-F238E27FC236}">
                <a16:creationId xmlns="" xmlns:a16="http://schemas.microsoft.com/office/drawing/2014/main" id="{EE68D761-8267-49C7-A691-2929C3B76551}"/>
              </a:ext>
            </a:extLst>
          </p:cNvPr>
          <p:cNvSpPr/>
          <p:nvPr/>
        </p:nvSpPr>
        <p:spPr>
          <a:xfrm>
            <a:off x="5730682" y="1805254"/>
            <a:ext cx="15424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200" b="1" dirty="0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หลังคลอดคุมกำเนิด</a:t>
            </a:r>
          </a:p>
        </p:txBody>
      </p:sp>
      <p:cxnSp>
        <p:nvCxnSpPr>
          <p:cNvPr id="134" name="ตัวเชื่อมต่อตรง 133">
            <a:extLst>
              <a:ext uri="{FF2B5EF4-FFF2-40B4-BE49-F238E27FC236}">
                <a16:creationId xmlns="" xmlns:a16="http://schemas.microsoft.com/office/drawing/2014/main" id="{03AFBC0F-3140-4479-9DD4-AFF4FB7B8959}"/>
              </a:ext>
            </a:extLst>
          </p:cNvPr>
          <p:cNvCxnSpPr>
            <a:cxnSpLocks/>
          </p:cNvCxnSpPr>
          <p:nvPr/>
        </p:nvCxnSpPr>
        <p:spPr>
          <a:xfrm>
            <a:off x="5707114" y="2076469"/>
            <a:ext cx="217174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5" name="กลุ่ม 134">
            <a:extLst>
              <a:ext uri="{FF2B5EF4-FFF2-40B4-BE49-F238E27FC236}">
                <a16:creationId xmlns="" xmlns:a16="http://schemas.microsoft.com/office/drawing/2014/main" id="{44A25232-82BD-42D1-A4A7-0F1155C84320}"/>
              </a:ext>
            </a:extLst>
          </p:cNvPr>
          <p:cNvGrpSpPr/>
          <p:nvPr/>
        </p:nvGrpSpPr>
        <p:grpSpPr>
          <a:xfrm>
            <a:off x="4724968" y="1518692"/>
            <a:ext cx="883076" cy="899274"/>
            <a:chOff x="714322" y="3345161"/>
            <a:chExt cx="933132" cy="811888"/>
          </a:xfrm>
        </p:grpSpPr>
        <p:sp>
          <p:nvSpPr>
            <p:cNvPr id="139" name="วงรี 138">
              <a:extLst>
                <a:ext uri="{FF2B5EF4-FFF2-40B4-BE49-F238E27FC236}">
                  <a16:creationId xmlns="" xmlns:a16="http://schemas.microsoft.com/office/drawing/2014/main" id="{E0AC7641-92C5-4D10-BE88-8ABB867A47E6}"/>
                </a:ext>
              </a:extLst>
            </p:cNvPr>
            <p:cNvSpPr/>
            <p:nvPr/>
          </p:nvSpPr>
          <p:spPr>
            <a:xfrm>
              <a:off x="714322" y="3345161"/>
              <a:ext cx="933132" cy="81188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0" name="วงรี 139">
              <a:extLst>
                <a:ext uri="{FF2B5EF4-FFF2-40B4-BE49-F238E27FC236}">
                  <a16:creationId xmlns="" xmlns:a16="http://schemas.microsoft.com/office/drawing/2014/main" id="{04BA8D37-4B93-466F-B370-2F185BFB7CD9}"/>
                </a:ext>
              </a:extLst>
            </p:cNvPr>
            <p:cNvSpPr/>
            <p:nvPr/>
          </p:nvSpPr>
          <p:spPr>
            <a:xfrm>
              <a:off x="832474" y="3468769"/>
              <a:ext cx="683811" cy="560203"/>
            </a:xfrm>
            <a:prstGeom prst="ellipse">
              <a:avLst/>
            </a:prstGeom>
            <a:solidFill>
              <a:srgbClr val="E3E3E3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36" name="กล่องข้อความ 135">
            <a:extLst>
              <a:ext uri="{FF2B5EF4-FFF2-40B4-BE49-F238E27FC236}">
                <a16:creationId xmlns="" xmlns:a16="http://schemas.microsoft.com/office/drawing/2014/main" id="{15706731-4D7F-40D5-B408-2849B990E7A7}"/>
              </a:ext>
            </a:extLst>
          </p:cNvPr>
          <p:cNvSpPr txBox="1"/>
          <p:nvPr/>
        </p:nvSpPr>
        <p:spPr>
          <a:xfrm>
            <a:off x="4842940" y="1822554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88.9%</a:t>
            </a:r>
            <a:endParaRPr lang="th-TH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7" name="สี่เหลี่ยมผืนผ้า 136">
            <a:extLst>
              <a:ext uri="{FF2B5EF4-FFF2-40B4-BE49-F238E27FC236}">
                <a16:creationId xmlns="" xmlns:a16="http://schemas.microsoft.com/office/drawing/2014/main" id="{88C1D40E-59ED-4750-8C0F-A6674AD26D00}"/>
              </a:ext>
            </a:extLst>
          </p:cNvPr>
          <p:cNvSpPr/>
          <p:nvPr/>
        </p:nvSpPr>
        <p:spPr>
          <a:xfrm>
            <a:off x="4903659" y="2931851"/>
            <a:ext cx="36471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กังวลเรื่องผลข้างเคียงของวิธีคุมกำเนิด ร้อยละ 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5.9</a:t>
            </a:r>
          </a:p>
        </p:txBody>
      </p:sp>
      <p:sp>
        <p:nvSpPr>
          <p:cNvPr id="138" name="สี่เหลี่ยมผืนผ้า 137">
            <a:extLst>
              <a:ext uri="{FF2B5EF4-FFF2-40B4-BE49-F238E27FC236}">
                <a16:creationId xmlns="" xmlns:a16="http://schemas.microsoft.com/office/drawing/2014/main" id="{CBC34A2A-E230-4312-BBFB-16CA6BB542DB}"/>
              </a:ext>
            </a:extLst>
          </p:cNvPr>
          <p:cNvSpPr/>
          <p:nvPr/>
        </p:nvSpPr>
        <p:spPr>
          <a:xfrm>
            <a:off x="5586546" y="2453374"/>
            <a:ext cx="29979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แยกทางกับสามี/เพื่อนชาย  ร้อยละ 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29.4</a:t>
            </a:r>
          </a:p>
        </p:txBody>
      </p:sp>
      <p:sp>
        <p:nvSpPr>
          <p:cNvPr id="171" name="สี่เหลี่ยมผืนผ้า 170">
            <a:extLst>
              <a:ext uri="{FF2B5EF4-FFF2-40B4-BE49-F238E27FC236}">
                <a16:creationId xmlns="" xmlns:a16="http://schemas.microsoft.com/office/drawing/2014/main" id="{2CBF5236-E6DA-41C1-A324-48D5CF0CC26B}"/>
              </a:ext>
            </a:extLst>
          </p:cNvPr>
          <p:cNvSpPr/>
          <p:nvPr/>
        </p:nvSpPr>
        <p:spPr>
          <a:xfrm>
            <a:off x="5444090" y="3185767"/>
            <a:ext cx="30877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สามี/เพื่อนชายไม่ให้คุมกำเนิด ร้อยละ 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5.9</a:t>
            </a:r>
          </a:p>
        </p:txBody>
      </p:sp>
      <p:sp>
        <p:nvSpPr>
          <p:cNvPr id="65" name="สี่เหลี่ยมผืนผ้า 64">
            <a:extLst>
              <a:ext uri="{FF2B5EF4-FFF2-40B4-BE49-F238E27FC236}">
                <a16:creationId xmlns="" xmlns:a16="http://schemas.microsoft.com/office/drawing/2014/main" id="{3C0D1CA0-9786-49FF-AF88-849FDC2CDB63}"/>
              </a:ext>
            </a:extLst>
          </p:cNvPr>
          <p:cNvSpPr/>
          <p:nvPr/>
        </p:nvSpPr>
        <p:spPr>
          <a:xfrm>
            <a:off x="4903659" y="4888667"/>
            <a:ext cx="42747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9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ที่มา </a:t>
            </a:r>
            <a:r>
              <a:rPr lang="en-US" sz="9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th-TH" sz="9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แบบสอบถามการเฝ้าระวังการตั้งครรภ์ในวัยรุ่น สำนักอนามัยการเจริญพันธุ์</a:t>
            </a:r>
            <a:endParaRPr lang="en-US" sz="900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สี่เหลี่ยมผืนผ้า 65">
            <a:extLst>
              <a:ext uri="{FF2B5EF4-FFF2-40B4-BE49-F238E27FC236}">
                <a16:creationId xmlns="" xmlns:a16="http://schemas.microsoft.com/office/drawing/2014/main" id="{BB0F624A-0D64-4D78-B77B-EA11172D8808}"/>
              </a:ext>
            </a:extLst>
          </p:cNvPr>
          <p:cNvSpPr/>
          <p:nvPr/>
        </p:nvSpPr>
        <p:spPr>
          <a:xfrm>
            <a:off x="5578511" y="2179039"/>
            <a:ext cx="16161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200" b="1" dirty="0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เหตุผลที่ไม่คุมกำเนิด</a:t>
            </a:r>
          </a:p>
        </p:txBody>
      </p:sp>
    </p:spTree>
    <p:extLst>
      <p:ext uri="{BB962C8B-B14F-4D97-AF65-F5344CB8AC3E}">
        <p14:creationId xmlns:p14="http://schemas.microsoft.com/office/powerpoint/2010/main" val="151095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วงรี 50">
            <a:extLst>
              <a:ext uri="{FF2B5EF4-FFF2-40B4-BE49-F238E27FC236}">
                <a16:creationId xmlns="" xmlns:a16="http://schemas.microsoft.com/office/drawing/2014/main" id="{8F1F51B1-0BD3-4B05-8794-155B7BF290A3}"/>
              </a:ext>
            </a:extLst>
          </p:cNvPr>
          <p:cNvSpPr/>
          <p:nvPr/>
        </p:nvSpPr>
        <p:spPr>
          <a:xfrm>
            <a:off x="4872350" y="2042993"/>
            <a:ext cx="1051259" cy="108799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50" name="วงรี 49">
            <a:extLst>
              <a:ext uri="{FF2B5EF4-FFF2-40B4-BE49-F238E27FC236}">
                <a16:creationId xmlns="" xmlns:a16="http://schemas.microsoft.com/office/drawing/2014/main" id="{9A6295DE-6EC4-4DF8-87DE-917EBE8A373D}"/>
              </a:ext>
            </a:extLst>
          </p:cNvPr>
          <p:cNvSpPr/>
          <p:nvPr/>
        </p:nvSpPr>
        <p:spPr>
          <a:xfrm>
            <a:off x="6098487" y="2026669"/>
            <a:ext cx="1051259" cy="108799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42" name="วงรี 41">
            <a:extLst>
              <a:ext uri="{FF2B5EF4-FFF2-40B4-BE49-F238E27FC236}">
                <a16:creationId xmlns="" xmlns:a16="http://schemas.microsoft.com/office/drawing/2014/main" id="{2771ED1B-B569-4482-B692-E104A638BB4F}"/>
              </a:ext>
            </a:extLst>
          </p:cNvPr>
          <p:cNvSpPr/>
          <p:nvPr/>
        </p:nvSpPr>
        <p:spPr>
          <a:xfrm>
            <a:off x="7382478" y="2038498"/>
            <a:ext cx="1051259" cy="108799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40" name="สี่เหลี่ยมผืนผ้า 39">
            <a:extLst>
              <a:ext uri="{FF2B5EF4-FFF2-40B4-BE49-F238E27FC236}">
                <a16:creationId xmlns="" xmlns:a16="http://schemas.microsoft.com/office/drawing/2014/main" id="{9A1885CF-244A-4693-8BA0-01CC28269782}"/>
              </a:ext>
            </a:extLst>
          </p:cNvPr>
          <p:cNvSpPr/>
          <p:nvPr/>
        </p:nvSpPr>
        <p:spPr>
          <a:xfrm>
            <a:off x="297169" y="1672007"/>
            <a:ext cx="3997635" cy="1887065"/>
          </a:xfrm>
          <a:prstGeom prst="rect">
            <a:avLst/>
          </a:prstGeom>
          <a:noFill/>
          <a:ln w="28575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="" xmlns:a16="http://schemas.microsoft.com/office/drawing/2014/main" id="{51643161-7570-4D50-8394-27A781004BCD}"/>
              </a:ext>
            </a:extLst>
          </p:cNvPr>
          <p:cNvSpPr/>
          <p:nvPr/>
        </p:nvSpPr>
        <p:spPr>
          <a:xfrm>
            <a:off x="4682312" y="1672007"/>
            <a:ext cx="3997635" cy="1887065"/>
          </a:xfrm>
          <a:prstGeom prst="rect">
            <a:avLst/>
          </a:prstGeom>
          <a:noFill/>
          <a:ln w="28575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98" name="สี่เหลี่ยมผืนผ้า: มุมมน 97">
            <a:extLst>
              <a:ext uri="{FF2B5EF4-FFF2-40B4-BE49-F238E27FC236}">
                <a16:creationId xmlns="" xmlns:a16="http://schemas.microsoft.com/office/drawing/2014/main" id="{8AE46ECD-1E10-457B-B3AF-462E3DE1259A}"/>
              </a:ext>
            </a:extLst>
          </p:cNvPr>
          <p:cNvSpPr/>
          <p:nvPr/>
        </p:nvSpPr>
        <p:spPr>
          <a:xfrm>
            <a:off x="67235" y="55837"/>
            <a:ext cx="8960387" cy="6878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9" name="Picture 6">
            <a:extLst>
              <a:ext uri="{FF2B5EF4-FFF2-40B4-BE49-F238E27FC236}">
                <a16:creationId xmlns="" xmlns:a16="http://schemas.microsoft.com/office/drawing/2014/main" id="{A3BC132B-CCB0-46C7-95FC-2D827AFF58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2" t="8487" r="18629" b="7347"/>
          <a:stretch>
            <a:fillRect/>
          </a:stretch>
        </p:blipFill>
        <p:spPr bwMode="auto">
          <a:xfrm>
            <a:off x="67236" y="25090"/>
            <a:ext cx="557471" cy="74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สี่เหลี่ยมผืนผ้า 99">
            <a:extLst>
              <a:ext uri="{FF2B5EF4-FFF2-40B4-BE49-F238E27FC236}">
                <a16:creationId xmlns="" xmlns:a16="http://schemas.microsoft.com/office/drawing/2014/main" id="{08AB113C-C567-4A53-8EF5-B95AE69E5E9D}"/>
              </a:ext>
            </a:extLst>
          </p:cNvPr>
          <p:cNvSpPr/>
          <p:nvPr/>
        </p:nvSpPr>
        <p:spPr>
          <a:xfrm>
            <a:off x="544472" y="182970"/>
            <a:ext cx="7400686" cy="406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th-TH" sz="2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วัยรุ่นและเยาวชน เขตสุขภาพที่ 8 ปีงบประมาณ 2562</a:t>
            </a:r>
            <a:endParaRPr lang="en-US" sz="2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1" name="รูปภาพ 100" descr="รูปภาพประกอบด้วย ของเล่น, ตุ๊กตา, LEGO&#10;&#10;คำอธิบายที่สร้างขึ้นโดยมีความน่าเชื่อถือสูงมาก">
            <a:extLst>
              <a:ext uri="{FF2B5EF4-FFF2-40B4-BE49-F238E27FC236}">
                <a16:creationId xmlns="" xmlns:a16="http://schemas.microsoft.com/office/drawing/2014/main" id="{472F9811-9AE9-4972-BC42-83DCCE5AB3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218" y="54317"/>
            <a:ext cx="766343" cy="625530"/>
          </a:xfrm>
          <a:prstGeom prst="rect">
            <a:avLst/>
          </a:prstGeom>
        </p:spPr>
      </p:pic>
      <p:sp>
        <p:nvSpPr>
          <p:cNvPr id="196" name="สี่เหลี่ยมผืนผ้า 195">
            <a:extLst>
              <a:ext uri="{FF2B5EF4-FFF2-40B4-BE49-F238E27FC236}">
                <a16:creationId xmlns="" xmlns:a16="http://schemas.microsoft.com/office/drawing/2014/main" id="{D025CACE-B71C-4840-B778-8360F002994B}"/>
              </a:ext>
            </a:extLst>
          </p:cNvPr>
          <p:cNvSpPr/>
          <p:nvPr/>
        </p:nvSpPr>
        <p:spPr>
          <a:xfrm>
            <a:off x="88958" y="870817"/>
            <a:ext cx="8960387" cy="4239183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0" name="สี่เหลี่ยมผืนผ้า: มุมมน 258">
            <a:extLst>
              <a:ext uri="{FF2B5EF4-FFF2-40B4-BE49-F238E27FC236}">
                <a16:creationId xmlns="" xmlns:a16="http://schemas.microsoft.com/office/drawing/2014/main" id="{A98E1CAC-BADE-404F-BE6C-FD2C35AA21F8}"/>
              </a:ext>
            </a:extLst>
          </p:cNvPr>
          <p:cNvSpPr/>
          <p:nvPr/>
        </p:nvSpPr>
        <p:spPr>
          <a:xfrm>
            <a:off x="3558218" y="926644"/>
            <a:ext cx="1835131" cy="39036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ข้อเสนอแนะ</a:t>
            </a:r>
          </a:p>
        </p:txBody>
      </p:sp>
      <p:pic>
        <p:nvPicPr>
          <p:cNvPr id="9" name="รูปภาพ 8">
            <a:extLst>
              <a:ext uri="{FF2B5EF4-FFF2-40B4-BE49-F238E27FC236}">
                <a16:creationId xmlns="" xmlns:a16="http://schemas.microsoft.com/office/drawing/2014/main" id="{9F19F48B-4E75-4324-B276-43F62C078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72" y="2316802"/>
            <a:ext cx="819607" cy="570010"/>
          </a:xfrm>
          <a:prstGeom prst="rect">
            <a:avLst/>
          </a:prstGeom>
        </p:spPr>
      </p:pic>
      <p:sp>
        <p:nvSpPr>
          <p:cNvPr id="10" name="ลูกศร: ขวา 9">
            <a:extLst>
              <a:ext uri="{FF2B5EF4-FFF2-40B4-BE49-F238E27FC236}">
                <a16:creationId xmlns="" xmlns:a16="http://schemas.microsoft.com/office/drawing/2014/main" id="{BD3FA302-F3FA-4319-B618-B06C430621B5}"/>
              </a:ext>
            </a:extLst>
          </p:cNvPr>
          <p:cNvSpPr/>
          <p:nvPr/>
        </p:nvSpPr>
        <p:spPr>
          <a:xfrm>
            <a:off x="1712711" y="2484842"/>
            <a:ext cx="931520" cy="20296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26" tIns="25717" rIns="51426" bIns="25717" rtlCol="0" anchor="ctr"/>
          <a:lstStyle/>
          <a:p>
            <a:pPr algn="ctr" defTabSz="514248"/>
            <a:endParaRPr lang="th-TH" sz="825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ลูกศร: ขวา 10">
            <a:extLst>
              <a:ext uri="{FF2B5EF4-FFF2-40B4-BE49-F238E27FC236}">
                <a16:creationId xmlns="" xmlns:a16="http://schemas.microsoft.com/office/drawing/2014/main" id="{1F869839-3DF6-4703-BCE3-BA6C7B70D6B8}"/>
              </a:ext>
            </a:extLst>
          </p:cNvPr>
          <p:cNvSpPr/>
          <p:nvPr/>
        </p:nvSpPr>
        <p:spPr>
          <a:xfrm rot="1066765">
            <a:off x="1703058" y="2827495"/>
            <a:ext cx="931520" cy="20296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26" tIns="25717" rIns="51426" bIns="25717" rtlCol="0" anchor="ctr"/>
          <a:lstStyle/>
          <a:p>
            <a:pPr algn="ctr" defTabSz="514248"/>
            <a:endParaRPr lang="th-TH" sz="825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ลูกศร: ขวา 11">
            <a:extLst>
              <a:ext uri="{FF2B5EF4-FFF2-40B4-BE49-F238E27FC236}">
                <a16:creationId xmlns="" xmlns:a16="http://schemas.microsoft.com/office/drawing/2014/main" id="{0ABC19AD-B3BB-4534-B5F2-4F16B4761301}"/>
              </a:ext>
            </a:extLst>
          </p:cNvPr>
          <p:cNvSpPr/>
          <p:nvPr/>
        </p:nvSpPr>
        <p:spPr>
          <a:xfrm rot="20747436">
            <a:off x="1701141" y="2135679"/>
            <a:ext cx="931520" cy="20296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26" tIns="25717" rIns="51426" bIns="25717" rtlCol="0" anchor="ctr"/>
          <a:lstStyle/>
          <a:p>
            <a:pPr algn="ctr" defTabSz="514248"/>
            <a:endParaRPr lang="th-TH" sz="825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AFF7780B-4A69-4FAC-9C46-05894393BB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952" y="1807766"/>
            <a:ext cx="654989" cy="474989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="" xmlns:a16="http://schemas.microsoft.com/office/drawing/2014/main" id="{FA1BB469-8E29-402C-A186-5ABF2B6944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952" y="2378446"/>
            <a:ext cx="654989" cy="554204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="" xmlns:a16="http://schemas.microsoft.com/office/drawing/2014/main" id="{B57F7D5C-BE50-4CF6-9AE6-CA659DECD3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280" y="2983033"/>
            <a:ext cx="733662" cy="482874"/>
          </a:xfrm>
          <a:prstGeom prst="rect">
            <a:avLst/>
          </a:prstGeom>
        </p:spPr>
      </p:pic>
      <p:sp>
        <p:nvSpPr>
          <p:cNvPr id="18" name="สี่เหลี่ยมผืนผ้า: มุมมน 258">
            <a:extLst>
              <a:ext uri="{FF2B5EF4-FFF2-40B4-BE49-F238E27FC236}">
                <a16:creationId xmlns="" xmlns:a16="http://schemas.microsoft.com/office/drawing/2014/main" id="{A4015C58-6C0E-4275-B995-70D59D214C65}"/>
              </a:ext>
            </a:extLst>
          </p:cNvPr>
          <p:cNvSpPr/>
          <p:nvPr/>
        </p:nvSpPr>
        <p:spPr>
          <a:xfrm>
            <a:off x="1232923" y="1424326"/>
            <a:ext cx="2089184" cy="39036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35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กลุ่มยังไม่ตั้งครรภ์</a:t>
            </a:r>
          </a:p>
        </p:txBody>
      </p:sp>
      <p:sp>
        <p:nvSpPr>
          <p:cNvPr id="28" name="สี่เหลี่ยมผืนผ้า: มุมมน 258">
            <a:extLst>
              <a:ext uri="{FF2B5EF4-FFF2-40B4-BE49-F238E27FC236}">
                <a16:creationId xmlns="" xmlns:a16="http://schemas.microsoft.com/office/drawing/2014/main" id="{1480FD72-AFE0-44B7-A161-17FC8D4392D3}"/>
              </a:ext>
            </a:extLst>
          </p:cNvPr>
          <p:cNvSpPr/>
          <p:nvPr/>
        </p:nvSpPr>
        <p:spPr>
          <a:xfrm>
            <a:off x="5424607" y="1368063"/>
            <a:ext cx="2513045" cy="39036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35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กลุ่มตั้งครรภ์/หลังคลอด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="" xmlns:a16="http://schemas.microsoft.com/office/drawing/2014/main" id="{EA8B6D0B-8F3E-4387-A483-55AD42DA93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95" y="2114909"/>
            <a:ext cx="907280" cy="907280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="" xmlns:a16="http://schemas.microsoft.com/office/drawing/2014/main" id="{AB700FE3-27CC-4392-8A2D-ABF1A94FB5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502" y="2062369"/>
            <a:ext cx="1111376" cy="996200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DF699638-FE0A-4BE1-B7CB-CB66AADCB2A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3785">
            <a:off x="865993" y="2775531"/>
            <a:ext cx="429755" cy="429755"/>
          </a:xfrm>
          <a:prstGeom prst="rect">
            <a:avLst/>
          </a:prstGeom>
        </p:spPr>
      </p:pic>
      <p:pic>
        <p:nvPicPr>
          <p:cNvPr id="41" name="รูปภาพ 40">
            <a:extLst>
              <a:ext uri="{FF2B5EF4-FFF2-40B4-BE49-F238E27FC236}">
                <a16:creationId xmlns="" xmlns:a16="http://schemas.microsoft.com/office/drawing/2014/main" id="{A33910B9-C763-4D35-AAC6-0552C914B46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2273" b="44303" l="8776" r="22115">
                        <a14:foregroundMark x1="9000" y1="41000" x2="20125" y2="26000"/>
                        <a14:foregroundMark x1="18375" y1="29750" x2="18375" y2="2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09" t="19519" r="76218" b="52943"/>
          <a:stretch/>
        </p:blipFill>
        <p:spPr>
          <a:xfrm>
            <a:off x="7435366" y="2189056"/>
            <a:ext cx="952841" cy="786881"/>
          </a:xfrm>
          <a:prstGeom prst="rect">
            <a:avLst/>
          </a:prstGeom>
        </p:spPr>
      </p:pic>
      <p:graphicFrame>
        <p:nvGraphicFramePr>
          <p:cNvPr id="43" name="ไดอะแกรม 42">
            <a:extLst>
              <a:ext uri="{FF2B5EF4-FFF2-40B4-BE49-F238E27FC236}">
                <a16:creationId xmlns="" xmlns:a16="http://schemas.microsoft.com/office/drawing/2014/main" id="{97623178-209C-48A7-ABF8-88920E46B767}"/>
              </a:ext>
            </a:extLst>
          </p:cNvPr>
          <p:cNvGraphicFramePr/>
          <p:nvPr/>
        </p:nvGraphicFramePr>
        <p:xfrm>
          <a:off x="209019" y="3794738"/>
          <a:ext cx="8720266" cy="1182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247739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สี่เหลี่ยมผืนผ้า 62"/>
          <p:cNvSpPr/>
          <p:nvPr/>
        </p:nvSpPr>
        <p:spPr>
          <a:xfrm>
            <a:off x="3259277" y="2880271"/>
            <a:ext cx="2678058" cy="9002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766"/>
            <a:endParaRPr lang="en-US" sz="1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สี่เหลี่ยมด้านขนาน 3">
            <a:extLst>
              <a:ext uri="{FF2B5EF4-FFF2-40B4-BE49-F238E27FC236}">
                <a16:creationId xmlns="" xmlns:a16="http://schemas.microsoft.com/office/drawing/2014/main" id="{E3376DEF-756A-427A-AE2C-520358BD09F3}"/>
              </a:ext>
            </a:extLst>
          </p:cNvPr>
          <p:cNvSpPr/>
          <p:nvPr/>
        </p:nvSpPr>
        <p:spPr>
          <a:xfrm>
            <a:off x="1" y="73554"/>
            <a:ext cx="2169731" cy="538520"/>
          </a:xfrm>
          <a:prstGeom prst="parallelogram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4737"/>
            <a:r>
              <a:rPr lang="th-TH" altLang="th-TH" sz="2100" b="1" dirty="0">
                <a:ln w="0"/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กลุ่มผู้สูงอายุ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="" xmlns:a16="http://schemas.microsoft.com/office/drawing/2014/main" id="{1F546243-A7ED-4175-AFB1-4FFA5188DE35}"/>
              </a:ext>
            </a:extLst>
          </p:cNvPr>
          <p:cNvSpPr txBox="1"/>
          <p:nvPr/>
        </p:nvSpPr>
        <p:spPr>
          <a:xfrm>
            <a:off x="3154662" y="52861"/>
            <a:ext cx="5940089" cy="561595"/>
          </a:xfrm>
          <a:prstGeom prst="rect">
            <a:avLst/>
          </a:prstGeom>
          <a:solidFill>
            <a:srgbClr val="FF99FF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 defTabSz="685766"/>
            <a:r>
              <a:rPr lang="th-TH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ตำบลมีระบบการส่งเสริมสุขภาพดูแลผู้สูงอายุระยะยาว (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LTC </a:t>
            </a:r>
            <a:r>
              <a:rPr lang="th-TH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endParaRPr lang="en-US" sz="1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766"/>
            <a:r>
              <a:rPr lang="th-TH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ในชุมชนผ่านเกณฑ์ ร้อยละ 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</a:t>
            </a:r>
            <a:r>
              <a:rPr lang="th-TH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grpSp>
        <p:nvGrpSpPr>
          <p:cNvPr id="7" name="Group 64">
            <a:extLst>
              <a:ext uri="{FF2B5EF4-FFF2-40B4-BE49-F238E27FC236}">
                <a16:creationId xmlns="" xmlns:a16="http://schemas.microsoft.com/office/drawing/2014/main" id="{74FEF664-0B07-424F-842A-EAFF8D09A43E}"/>
              </a:ext>
            </a:extLst>
          </p:cNvPr>
          <p:cNvGrpSpPr/>
          <p:nvPr/>
        </p:nvGrpSpPr>
        <p:grpSpPr>
          <a:xfrm>
            <a:off x="3620199" y="654316"/>
            <a:ext cx="4946521" cy="1638606"/>
            <a:chOff x="121753" y="4726438"/>
            <a:chExt cx="4691771" cy="2074293"/>
          </a:xfrm>
        </p:grpSpPr>
        <p:pic>
          <p:nvPicPr>
            <p:cNvPr id="8" name="Picture 49">
              <a:extLst>
                <a:ext uri="{FF2B5EF4-FFF2-40B4-BE49-F238E27FC236}">
                  <a16:creationId xmlns="" xmlns:a16="http://schemas.microsoft.com/office/drawing/2014/main" id="{137408EB-44CE-45A9-B17E-942C18EF87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48" b="13304"/>
            <a:stretch/>
          </p:blipFill>
          <p:spPr>
            <a:xfrm>
              <a:off x="121753" y="4726438"/>
              <a:ext cx="4662477" cy="2074293"/>
            </a:xfrm>
            <a:prstGeom prst="rect">
              <a:avLst/>
            </a:prstGeom>
          </p:spPr>
        </p:pic>
        <p:sp>
          <p:nvSpPr>
            <p:cNvPr id="9" name="TextBox 52">
              <a:extLst>
                <a:ext uri="{FF2B5EF4-FFF2-40B4-BE49-F238E27FC236}">
                  <a16:creationId xmlns="" xmlns:a16="http://schemas.microsoft.com/office/drawing/2014/main" id="{74D19E57-A0D7-464B-9538-BB09F03B1B06}"/>
                </a:ext>
              </a:extLst>
            </p:cNvPr>
            <p:cNvSpPr txBox="1"/>
            <p:nvPr/>
          </p:nvSpPr>
          <p:spPr>
            <a:xfrm>
              <a:off x="479356" y="4895078"/>
              <a:ext cx="856683" cy="389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66"/>
              <a:r>
                <a:rPr lang="th-TH" sz="1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ตัวชี้วัด</a:t>
              </a:r>
            </a:p>
          </p:txBody>
        </p:sp>
        <p:sp>
          <p:nvSpPr>
            <p:cNvPr id="10" name="TextBox 53">
              <a:extLst>
                <a:ext uri="{FF2B5EF4-FFF2-40B4-BE49-F238E27FC236}">
                  <a16:creationId xmlns="" xmlns:a16="http://schemas.microsoft.com/office/drawing/2014/main" id="{4FFE1B23-4DC5-43FF-8260-AD5E9C08D0B3}"/>
                </a:ext>
              </a:extLst>
            </p:cNvPr>
            <p:cNvSpPr txBox="1"/>
            <p:nvPr/>
          </p:nvSpPr>
          <p:spPr>
            <a:xfrm>
              <a:off x="1957026" y="4815673"/>
              <a:ext cx="1151765" cy="662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66"/>
              <a:r>
                <a:rPr lang="th-TH" sz="1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เป้าหมาย </a:t>
              </a:r>
              <a:endParaRPr lang="en-US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 defTabSz="685766"/>
              <a:r>
                <a:rPr lang="th-TH" sz="1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(ปี </a:t>
              </a:r>
              <a:r>
                <a:rPr lang="en-US" sz="1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62</a:t>
              </a:r>
              <a:r>
                <a:rPr lang="th-TH" sz="1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</a:p>
          </p:txBody>
        </p:sp>
        <p:sp>
          <p:nvSpPr>
            <p:cNvPr id="11" name="TextBox 54">
              <a:extLst>
                <a:ext uri="{FF2B5EF4-FFF2-40B4-BE49-F238E27FC236}">
                  <a16:creationId xmlns="" xmlns:a16="http://schemas.microsoft.com/office/drawing/2014/main" id="{DEBB26ED-049D-4FD0-AC44-C836B5E56E44}"/>
                </a:ext>
              </a:extLst>
            </p:cNvPr>
            <p:cNvSpPr txBox="1"/>
            <p:nvPr/>
          </p:nvSpPr>
          <p:spPr>
            <a:xfrm>
              <a:off x="3661759" y="4881678"/>
              <a:ext cx="1151765" cy="389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66"/>
              <a:r>
                <a:rPr lang="th-TH" sz="1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ร้อยละ</a:t>
              </a:r>
            </a:p>
          </p:txBody>
        </p:sp>
        <p:sp>
          <p:nvSpPr>
            <p:cNvPr id="12" name="TextBox 55">
              <a:extLst>
                <a:ext uri="{FF2B5EF4-FFF2-40B4-BE49-F238E27FC236}">
                  <a16:creationId xmlns="" xmlns:a16="http://schemas.microsoft.com/office/drawing/2014/main" id="{6AB0C6C0-BFA2-4CD6-8800-F92D824BFF05}"/>
                </a:ext>
              </a:extLst>
            </p:cNvPr>
            <p:cNvSpPr txBox="1"/>
            <p:nvPr/>
          </p:nvSpPr>
          <p:spPr>
            <a:xfrm>
              <a:off x="153201" y="5545935"/>
              <a:ext cx="1722375" cy="350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66"/>
              <a:r>
                <a:rPr lang="th-TH" sz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ตำบล </a:t>
              </a:r>
              <a:r>
                <a:rPr lang="en-US" sz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LTC </a:t>
              </a:r>
              <a:r>
                <a:rPr lang="th-TH" sz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ที่ผ่านเกณฑ์</a:t>
              </a:r>
            </a:p>
          </p:txBody>
        </p:sp>
        <p:sp>
          <p:nvSpPr>
            <p:cNvPr id="13" name="TextBox 56">
              <a:extLst>
                <a:ext uri="{FF2B5EF4-FFF2-40B4-BE49-F238E27FC236}">
                  <a16:creationId xmlns="" xmlns:a16="http://schemas.microsoft.com/office/drawing/2014/main" id="{8EB258E2-D5C9-45F0-8288-CFF2AF7A5E06}"/>
                </a:ext>
              </a:extLst>
            </p:cNvPr>
            <p:cNvSpPr txBox="1"/>
            <p:nvPr/>
          </p:nvSpPr>
          <p:spPr>
            <a:xfrm>
              <a:off x="159678" y="5941841"/>
              <a:ext cx="1048236" cy="350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66"/>
              <a:r>
                <a:rPr lang="th-TH" sz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คัดกรอง </a:t>
              </a:r>
              <a:r>
                <a:rPr lang="en-US" sz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ADL</a:t>
              </a:r>
              <a:endParaRPr lang="th-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TextBox 58">
              <a:extLst>
                <a:ext uri="{FF2B5EF4-FFF2-40B4-BE49-F238E27FC236}">
                  <a16:creationId xmlns="" xmlns:a16="http://schemas.microsoft.com/office/drawing/2014/main" id="{39C80172-0CA0-42DC-8BF2-CDB306524F47}"/>
                </a:ext>
              </a:extLst>
            </p:cNvPr>
            <p:cNvSpPr txBox="1"/>
            <p:nvPr/>
          </p:nvSpPr>
          <p:spPr>
            <a:xfrm>
              <a:off x="2019361" y="5549542"/>
              <a:ext cx="1151765" cy="350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66"/>
              <a:r>
                <a:rPr lang="th-TH" sz="1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ร้อยละ </a:t>
              </a:r>
              <a:r>
                <a:rPr lang="en-US" sz="1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th-TH" sz="1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TextBox 59">
              <a:extLst>
                <a:ext uri="{FF2B5EF4-FFF2-40B4-BE49-F238E27FC236}">
                  <a16:creationId xmlns="" xmlns:a16="http://schemas.microsoft.com/office/drawing/2014/main" id="{6F81E3FE-44D4-4BA6-A288-12EEB5B17A6B}"/>
                </a:ext>
              </a:extLst>
            </p:cNvPr>
            <p:cNvSpPr txBox="1"/>
            <p:nvPr/>
          </p:nvSpPr>
          <p:spPr>
            <a:xfrm>
              <a:off x="2019361" y="5947473"/>
              <a:ext cx="985312" cy="350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66"/>
              <a:r>
                <a:rPr lang="th-TH" sz="1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ร้อยละ </a:t>
              </a:r>
              <a:r>
                <a:rPr lang="en-US" sz="1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90</a:t>
              </a:r>
              <a:endParaRPr lang="th-TH" sz="1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TextBox 61">
              <a:extLst>
                <a:ext uri="{FF2B5EF4-FFF2-40B4-BE49-F238E27FC236}">
                  <a16:creationId xmlns="" xmlns:a16="http://schemas.microsoft.com/office/drawing/2014/main" id="{37167FC6-8B55-4FBD-A2CC-41B196CD3559}"/>
                </a:ext>
              </a:extLst>
            </p:cNvPr>
            <p:cNvSpPr txBox="1"/>
            <p:nvPr/>
          </p:nvSpPr>
          <p:spPr>
            <a:xfrm>
              <a:off x="3709136" y="5527543"/>
              <a:ext cx="686544" cy="350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66"/>
              <a:r>
                <a:rPr lang="en-US" sz="1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91.14</a:t>
              </a:r>
              <a:endParaRPr lang="th-TH" sz="1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62">
              <a:extLst>
                <a:ext uri="{FF2B5EF4-FFF2-40B4-BE49-F238E27FC236}">
                  <a16:creationId xmlns="" xmlns:a16="http://schemas.microsoft.com/office/drawing/2014/main" id="{AA3CBD5D-08E6-4BD3-968F-7A8F8A562942}"/>
                </a:ext>
              </a:extLst>
            </p:cNvPr>
            <p:cNvSpPr txBox="1"/>
            <p:nvPr/>
          </p:nvSpPr>
          <p:spPr>
            <a:xfrm>
              <a:off x="3709136" y="5954272"/>
              <a:ext cx="686544" cy="350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66"/>
              <a:r>
                <a:rPr lang="en-US" sz="1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90.64</a:t>
              </a:r>
              <a:endParaRPr lang="th-TH" sz="1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3" name="กลุ่ม 22">
            <a:extLst>
              <a:ext uri="{FF2B5EF4-FFF2-40B4-BE49-F238E27FC236}">
                <a16:creationId xmlns="" xmlns:a16="http://schemas.microsoft.com/office/drawing/2014/main" id="{9C908794-1110-4C39-ACA2-3FA9BFE7284D}"/>
              </a:ext>
            </a:extLst>
          </p:cNvPr>
          <p:cNvGrpSpPr/>
          <p:nvPr/>
        </p:nvGrpSpPr>
        <p:grpSpPr>
          <a:xfrm>
            <a:off x="53190" y="1286824"/>
            <a:ext cx="2270870" cy="420837"/>
            <a:chOff x="48527" y="2232411"/>
            <a:chExt cx="4611462" cy="461666"/>
          </a:xfrm>
        </p:grpSpPr>
        <p:sp>
          <p:nvSpPr>
            <p:cNvPr id="24" name="สามเหลี่ยมหน้าจั่ว 23">
              <a:extLst>
                <a:ext uri="{FF2B5EF4-FFF2-40B4-BE49-F238E27FC236}">
                  <a16:creationId xmlns="" xmlns:a16="http://schemas.microsoft.com/office/drawing/2014/main" id="{C7411741-054C-46D6-A76A-BC3C31D925B0}"/>
                </a:ext>
              </a:extLst>
            </p:cNvPr>
            <p:cNvSpPr/>
            <p:nvPr/>
          </p:nvSpPr>
          <p:spPr>
            <a:xfrm rot="10800000">
              <a:off x="48527" y="2232411"/>
              <a:ext cx="4611462" cy="46166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80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5" name="กล่องข้อความ 28">
              <a:extLst>
                <a:ext uri="{FF2B5EF4-FFF2-40B4-BE49-F238E27FC236}">
                  <a16:creationId xmlns="" xmlns:a16="http://schemas.microsoft.com/office/drawing/2014/main" id="{47E11AC8-4CE4-4A3A-B172-0C39B44D487F}"/>
                </a:ext>
              </a:extLst>
            </p:cNvPr>
            <p:cNvSpPr txBox="1"/>
            <p:nvPr/>
          </p:nvSpPr>
          <p:spPr>
            <a:xfrm>
              <a:off x="70737" y="2313899"/>
              <a:ext cx="4589252" cy="3038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766"/>
              <a:r>
                <a:rPr lang="th-TH" sz="1200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แบ่งตาม </a:t>
              </a:r>
              <a:r>
                <a:rPr lang="en-US" sz="1200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ADL</a:t>
              </a:r>
            </a:p>
          </p:txBody>
        </p:sp>
      </p:grpSp>
      <p:sp>
        <p:nvSpPr>
          <p:cNvPr id="26" name="สี่เหลี่ยมผืนผ้า: มุมมน 29">
            <a:extLst>
              <a:ext uri="{FF2B5EF4-FFF2-40B4-BE49-F238E27FC236}">
                <a16:creationId xmlns="" xmlns:a16="http://schemas.microsoft.com/office/drawing/2014/main" id="{20B2DE2D-E65A-49C8-8C1E-F20937DCD0D8}"/>
              </a:ext>
            </a:extLst>
          </p:cNvPr>
          <p:cNvSpPr/>
          <p:nvPr/>
        </p:nvSpPr>
        <p:spPr>
          <a:xfrm>
            <a:off x="53188" y="1760942"/>
            <a:ext cx="1658124" cy="27578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766"/>
            <a:r>
              <a:rPr lang="th-TH" sz="11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ติดสังคม</a:t>
            </a:r>
            <a:r>
              <a:rPr lang="en-US" sz="11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1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ร้อยละ</a:t>
            </a:r>
            <a:r>
              <a:rPr lang="th-TH" sz="11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100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97.06</a:t>
            </a:r>
            <a:r>
              <a:rPr lang="th-TH" sz="11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th-TH" sz="1100" dirty="0">
              <a:solidFill>
                <a:srgbClr val="70AD47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7" name="Picture 8" descr="ผลการค้นหารูปภาพสำหรับ ผู้สูงอายุการ์ตูน">
            <a:extLst>
              <a:ext uri="{FF2B5EF4-FFF2-40B4-BE49-F238E27FC236}">
                <a16:creationId xmlns="" xmlns:a16="http://schemas.microsoft.com/office/drawing/2014/main" id="{D4083DEE-EFD4-42AB-86FE-9C3A11484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948" y="1596194"/>
            <a:ext cx="555850" cy="447161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ผลการค้นหารูปภาพสำหรับ ผู้สูงอายุการ์ตูน">
            <a:extLst>
              <a:ext uri="{FF2B5EF4-FFF2-40B4-BE49-F238E27FC236}">
                <a16:creationId xmlns="" xmlns:a16="http://schemas.microsoft.com/office/drawing/2014/main" id="{E9098405-9978-4C05-B74C-546E0201E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9" y="2159050"/>
            <a:ext cx="555744" cy="447161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สี่เหลี่ยมผืนผ้า: มุมมน 30">
            <a:extLst>
              <a:ext uri="{FF2B5EF4-FFF2-40B4-BE49-F238E27FC236}">
                <a16:creationId xmlns="" xmlns:a16="http://schemas.microsoft.com/office/drawing/2014/main" id="{6859E8FD-C3DA-4553-A2E9-65326389946F}"/>
              </a:ext>
            </a:extLst>
          </p:cNvPr>
          <p:cNvSpPr/>
          <p:nvPr/>
        </p:nvSpPr>
        <p:spPr>
          <a:xfrm>
            <a:off x="645177" y="2332506"/>
            <a:ext cx="1662899" cy="27578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766"/>
            <a:r>
              <a:rPr lang="th-TH" sz="11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ติดบ้าน</a:t>
            </a:r>
            <a:r>
              <a:rPr lang="en-US" sz="11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1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ร้อยละ</a:t>
            </a:r>
            <a:r>
              <a:rPr lang="th-TH" sz="11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100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2.54</a:t>
            </a:r>
            <a:endParaRPr lang="th-TH" sz="1100" dirty="0">
              <a:solidFill>
                <a:srgbClr val="7030A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0" name="สี่เหลี่ยมผืนผ้า: มุมมน 31">
            <a:extLst>
              <a:ext uri="{FF2B5EF4-FFF2-40B4-BE49-F238E27FC236}">
                <a16:creationId xmlns="" xmlns:a16="http://schemas.microsoft.com/office/drawing/2014/main" id="{EE6216C6-C158-44B4-BAE3-D38D329152C0}"/>
              </a:ext>
            </a:extLst>
          </p:cNvPr>
          <p:cNvSpPr/>
          <p:nvPr/>
        </p:nvSpPr>
        <p:spPr>
          <a:xfrm>
            <a:off x="32235" y="2846354"/>
            <a:ext cx="1700030" cy="27578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766"/>
            <a:r>
              <a:rPr lang="th-TH" sz="11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ติดเตียง</a:t>
            </a:r>
            <a:r>
              <a:rPr lang="en-US" sz="11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1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ร้อยละ </a:t>
            </a:r>
            <a:r>
              <a:rPr lang="en-US" sz="1100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0.4</a:t>
            </a:r>
            <a:endParaRPr lang="th-TH" sz="1100" dirty="0">
              <a:solidFill>
                <a:srgbClr val="7030A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1" name="Picture 14" descr="ผลการค้นหารูปภาพสำหรับ ผู้สูงอายุนอน การ์ตูน">
            <a:extLst>
              <a:ext uri="{FF2B5EF4-FFF2-40B4-BE49-F238E27FC236}">
                <a16:creationId xmlns="" xmlns:a16="http://schemas.microsoft.com/office/drawing/2014/main" id="{AB2FAA50-0B88-4730-95B8-185D10595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316" y="2680350"/>
            <a:ext cx="555744" cy="473926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คลื่น 26">
            <a:extLst>
              <a:ext uri="{FF2B5EF4-FFF2-40B4-BE49-F238E27FC236}">
                <a16:creationId xmlns="" xmlns:a16="http://schemas.microsoft.com/office/drawing/2014/main" id="{797A2473-6461-4B9A-9DEE-3B0E2254535B}"/>
              </a:ext>
            </a:extLst>
          </p:cNvPr>
          <p:cNvSpPr/>
          <p:nvPr/>
        </p:nvSpPr>
        <p:spPr>
          <a:xfrm>
            <a:off x="3892382" y="2426141"/>
            <a:ext cx="1408463" cy="42811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66"/>
            <a:r>
              <a:rPr lang="th-TH" sz="2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ข้อค้นพบ</a:t>
            </a:r>
            <a:endParaRPr lang="en-US" sz="20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คลื่น 36">
            <a:extLst>
              <a:ext uri="{FF2B5EF4-FFF2-40B4-BE49-F238E27FC236}">
                <a16:creationId xmlns="" xmlns:a16="http://schemas.microsoft.com/office/drawing/2014/main" id="{8A949FB8-3B88-4119-BE44-15944E32D1E5}"/>
              </a:ext>
            </a:extLst>
          </p:cNvPr>
          <p:cNvSpPr/>
          <p:nvPr/>
        </p:nvSpPr>
        <p:spPr>
          <a:xfrm>
            <a:off x="6439537" y="2363773"/>
            <a:ext cx="2488224" cy="381986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66"/>
            <a:r>
              <a:rPr lang="th-TH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ข้อเสนอแนะ/โอกาสพัฒนา</a:t>
            </a:r>
            <a:endParaRPr lang="en-US" sz="1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สี่เหลี่ยมผืนผ้ามุมมน 33"/>
          <p:cNvSpPr/>
          <p:nvPr/>
        </p:nvSpPr>
        <p:spPr>
          <a:xfrm>
            <a:off x="21461" y="762095"/>
            <a:ext cx="2979796" cy="3878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66"/>
            <a:r>
              <a:rPr lang="th-TH" sz="1200" b="1" dirty="0">
                <a:solidFill>
                  <a:srgbClr val="70AD47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ผู้สูงอายุ </a:t>
            </a:r>
            <a:r>
              <a:rPr lang="en-US" sz="1200" b="1" dirty="0">
                <a:solidFill>
                  <a:srgbClr val="70AD47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13.09 % </a:t>
            </a:r>
            <a:r>
              <a:rPr lang="th-TH" sz="1200" b="1" dirty="0">
                <a:solidFill>
                  <a:srgbClr val="70AD47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(ประเทศ </a:t>
            </a:r>
            <a:r>
              <a:rPr lang="en-US" sz="1200" b="1" dirty="0">
                <a:solidFill>
                  <a:srgbClr val="70AD47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17.1 %</a:t>
            </a:r>
            <a:r>
              <a:rPr lang="th-TH" sz="1200" b="1" dirty="0">
                <a:solidFill>
                  <a:srgbClr val="70AD47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298902" y="2984246"/>
            <a:ext cx="2696890" cy="900244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66"/>
            <a:r>
              <a:rPr lang="th-TH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การควบคุม </a:t>
            </a:r>
            <a:r>
              <a:rPr lang="en-US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HT, DM </a:t>
            </a:r>
            <a:br>
              <a:rPr lang="en-US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ในกลุ่ม </a:t>
            </a:r>
            <a:r>
              <a:rPr lang="en-US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Pre-aging </a:t>
            </a:r>
            <a:r>
              <a:rPr lang="th-TH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ยังต่ำ</a:t>
            </a:r>
          </a:p>
          <a:p>
            <a:pPr defTabSz="685766"/>
            <a:endParaRPr lang="en-US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194192" y="2814175"/>
            <a:ext cx="2810501" cy="228524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66"/>
            <a:r>
              <a:rPr lang="en-US" sz="12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  <a:r>
              <a:rPr lang="th-TH" sz="12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การส่งเสริม</a:t>
            </a:r>
            <a:r>
              <a:rPr lang="en-US" sz="12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12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/การจัดกิจกรรม </a:t>
            </a:r>
            <a:r>
              <a:rPr lang="en-US" sz="12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HL</a:t>
            </a:r>
            <a:r>
              <a:rPr lang="th-TH" sz="12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ด้านสุขภาพในกลุ่มติดสังคม </a:t>
            </a:r>
            <a:r>
              <a:rPr lang="en-US" sz="12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</a:t>
            </a:r>
            <a:r>
              <a:rPr lang="th-TH" sz="12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Pre-aging</a:t>
            </a:r>
            <a:r>
              <a:rPr lang="th-TH" sz="12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ให้มากขึ้น</a:t>
            </a:r>
          </a:p>
          <a:p>
            <a:pPr defTabSz="685766"/>
            <a:r>
              <a:rPr lang="en-US" sz="12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th-TH" sz="12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ส่งเสริมให้ผู้สูงอายุกลุ่มติดสังคมได้ทำคุณประโยชน์ เช่น มีส่วนช่วยในการดูแลเด็กในศูนย์เด็กเล็ก และนักเรียนในโรงเรียน</a:t>
            </a:r>
          </a:p>
          <a:p>
            <a:pPr defTabSz="685766"/>
            <a:r>
              <a:rPr lang="en-US" sz="12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</a:t>
            </a:r>
            <a:r>
              <a:rPr lang="th-TH" sz="12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ขยายเป้าหมายชมรมให้คลอบคลุมผู้สูงอายุสุขภาพดีทั้งหมด</a:t>
            </a:r>
          </a:p>
          <a:p>
            <a:pPr defTabSz="685766"/>
            <a:r>
              <a:rPr lang="en-US" sz="12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th-TH" sz="12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เพิ่มการควบคุม </a:t>
            </a:r>
            <a:r>
              <a:rPr lang="en-US" sz="12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DM, HT </a:t>
            </a:r>
            <a:r>
              <a:rPr lang="th-TH" sz="12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ในผู้สูงอายุกลุ่มเสียงและกลุ่มป่วย</a:t>
            </a:r>
          </a:p>
          <a:p>
            <a:pPr defTabSz="685766"/>
            <a:r>
              <a:rPr lang="en-US" sz="12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th-TH" sz="12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 </a:t>
            </a:r>
            <a:r>
              <a:rPr lang="en-US" sz="12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Advocate </a:t>
            </a:r>
            <a:r>
              <a:rPr lang="th-TH" sz="12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อปท.ในการเข้าร่วม ตำบล </a:t>
            </a:r>
            <a:r>
              <a:rPr lang="en-US" sz="12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LTC </a:t>
            </a:r>
          </a:p>
        </p:txBody>
      </p:sp>
      <p:sp>
        <p:nvSpPr>
          <p:cNvPr id="50" name="สี่เหลี่ยมผืนผ้า 49"/>
          <p:cNvSpPr/>
          <p:nvPr/>
        </p:nvSpPr>
        <p:spPr>
          <a:xfrm>
            <a:off x="6162325" y="2769534"/>
            <a:ext cx="2932426" cy="232675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66"/>
            <a:endParaRPr lang="en-US" sz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8" name="รูปภาพ 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235" y="2505807"/>
            <a:ext cx="286217" cy="355863"/>
          </a:xfrm>
          <a:prstGeom prst="rect">
            <a:avLst/>
          </a:prstGeom>
        </p:spPr>
      </p:pic>
      <p:cxnSp>
        <p:nvCxnSpPr>
          <p:cNvPr id="62" name="ตัวเชื่อมต่อตรง 61"/>
          <p:cNvCxnSpPr/>
          <p:nvPr/>
        </p:nvCxnSpPr>
        <p:spPr>
          <a:xfrm>
            <a:off x="1084865" y="2038162"/>
            <a:ext cx="0" cy="2943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ตัวเชื่อมต่อตรง 63"/>
          <p:cNvCxnSpPr/>
          <p:nvPr/>
        </p:nvCxnSpPr>
        <p:spPr>
          <a:xfrm>
            <a:off x="1084865" y="2608290"/>
            <a:ext cx="0" cy="2539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https://static.thenounproject.com/png/236193-200.png">
            <a:extLst>
              <a:ext uri="{FF2B5EF4-FFF2-40B4-BE49-F238E27FC236}">
                <a16:creationId xmlns="" xmlns:a16="http://schemas.microsoft.com/office/drawing/2014/main" id="{94950A2F-CBB4-4611-8E2B-10565BE3B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029" y="-76198"/>
            <a:ext cx="687716" cy="74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27855" y="1955903"/>
            <a:ext cx="1426544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การจัดทำ 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Care Plan</a:t>
            </a:r>
            <a:endParaRPr lang="th-TH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TextBox 59">
            <a:extLst>
              <a:ext uri="{FF2B5EF4-FFF2-40B4-BE49-F238E27FC236}">
                <a16:creationId xmlns="" xmlns:a16="http://schemas.microsoft.com/office/drawing/2014/main" id="{6F81E3FE-44D4-4BA6-A288-12EEB5B17A6B}"/>
              </a:ext>
            </a:extLst>
          </p:cNvPr>
          <p:cNvSpPr txBox="1"/>
          <p:nvPr/>
        </p:nvSpPr>
        <p:spPr>
          <a:xfrm>
            <a:off x="5605319" y="1955903"/>
            <a:ext cx="1038812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766"/>
            <a:r>
              <a:rPr lang="th-TH" sz="1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ร้อยละ </a:t>
            </a:r>
            <a:r>
              <a:rPr lang="en-US" sz="1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90</a:t>
            </a:r>
            <a:endParaRPr lang="th-TH" sz="12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TextBox 62">
            <a:extLst>
              <a:ext uri="{FF2B5EF4-FFF2-40B4-BE49-F238E27FC236}">
                <a16:creationId xmlns="" xmlns:a16="http://schemas.microsoft.com/office/drawing/2014/main" id="{AA3CBD5D-08E6-4BD3-968F-7A8F8A562942}"/>
              </a:ext>
            </a:extLst>
          </p:cNvPr>
          <p:cNvSpPr txBox="1"/>
          <p:nvPr/>
        </p:nvSpPr>
        <p:spPr>
          <a:xfrm>
            <a:off x="7399069" y="1947252"/>
            <a:ext cx="723821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766"/>
            <a:r>
              <a:rPr lang="en-US" sz="1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87.40</a:t>
            </a:r>
            <a:endParaRPr lang="th-TH" sz="12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8" name="Chart 37"/>
          <p:cNvGraphicFramePr/>
          <p:nvPr>
            <p:extLst>
              <p:ext uri="{D42A27DB-BD31-4B8C-83A1-F6EECF244321}">
                <p14:modId xmlns:p14="http://schemas.microsoft.com/office/powerpoint/2010/main" val="3792510923"/>
              </p:ext>
            </p:extLst>
          </p:nvPr>
        </p:nvGraphicFramePr>
        <p:xfrm>
          <a:off x="-430945" y="3110950"/>
          <a:ext cx="3266667" cy="2047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91220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660"/>
            <a:ext cx="9160002" cy="27528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592" y="4493767"/>
            <a:ext cx="8950817" cy="6232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Gap 1.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กลุ่มติดสังคมเป้าหมายชมรมยังไม่ครอบคลุมผู้สูงอายุสุขภาพดีทั้งหมด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2.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ความหลากหลายของกิจกรรมในชมรมผู้สูงอายุ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3.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การควบคุม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DM, HT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ในกลุ่มเสี่ยง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/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ป่วย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593" y="2752862"/>
            <a:ext cx="2310197" cy="14542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1.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กลุ่ม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Pre-aging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เตรียมความ</a:t>
            </a:r>
          </a:p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พร้อมก่อนเข้าสู่วัยสูงอายุแบบ</a:t>
            </a:r>
          </a:p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สุขภาพดี</a:t>
            </a:r>
          </a:p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2.Control DM, HT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ในกลุ่ม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Pre-aging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65210" y="2752863"/>
            <a:ext cx="2569013" cy="1731243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1.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ส่งเสริม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HL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ในกลุ่มผู้สูงอายุสุขภาพดี </a:t>
            </a:r>
          </a:p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2.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ชมรมผู้สูงอายุเน้น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6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 คือ สมองดี เคลื่อนไหวดี ความสุข โภชนาการดี สิ่งแวดล้อม และฟันดี</a:t>
            </a:r>
          </a:p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3.Control DM, HT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ในกลุ่มผู้สูงอายุ</a:t>
            </a:r>
          </a:p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เสี่ยงและป่วย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26229" y="2752862"/>
            <a:ext cx="1882567" cy="1454244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1.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การดูแลผู้สูงอายุภาวะ</a:t>
            </a:r>
          </a:p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พึงพิงตามระบบ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3C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ในชุมชน</a:t>
            </a:r>
          </a:p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2.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วางระบบ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Intermediate</a:t>
            </a:r>
          </a:p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Care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ในชุมชน</a:t>
            </a:r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3.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คลินิคผู้สูงอายุคุณภาพ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21639" y="2752861"/>
            <a:ext cx="1606850" cy="90024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Home Health Care 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ในกลุ่ม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Palliative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ที่บ้าน</a:t>
            </a:r>
          </a:p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โดยทีมสหวิชาชีพ</a:t>
            </a:r>
          </a:p>
        </p:txBody>
      </p:sp>
    </p:spTree>
    <p:extLst>
      <p:ext uri="{BB962C8B-B14F-4D97-AF65-F5344CB8AC3E}">
        <p14:creationId xmlns:p14="http://schemas.microsoft.com/office/powerpoint/2010/main" val="164255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>
            <a:extLst>
              <a:ext uri="{FF2B5EF4-FFF2-40B4-BE49-F238E27FC236}">
                <a16:creationId xmlns="" xmlns:a16="http://schemas.microsoft.com/office/drawing/2014/main" id="{74818905-7983-409D-A51E-EB384DFA876B}"/>
              </a:ext>
            </a:extLst>
          </p:cNvPr>
          <p:cNvSpPr/>
          <p:nvPr/>
        </p:nvSpPr>
        <p:spPr>
          <a:xfrm>
            <a:off x="-20096" y="0"/>
            <a:ext cx="9164096" cy="743578"/>
          </a:xfrm>
          <a:prstGeom prst="rect">
            <a:avLst/>
          </a:prstGeom>
          <a:solidFill>
            <a:srgbClr val="0F6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600"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graphicFrame>
        <p:nvGraphicFramePr>
          <p:cNvPr id="6" name="แผนภูมิ 5">
            <a:extLst>
              <a:ext uri="{FF2B5EF4-FFF2-40B4-BE49-F238E27FC236}">
                <a16:creationId xmlns="" xmlns:a16="http://schemas.microsoft.com/office/drawing/2014/main" id="{1AE0651D-DC4A-46AE-8F94-252139CE42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9666778"/>
              </p:ext>
            </p:extLst>
          </p:nvPr>
        </p:nvGraphicFramePr>
        <p:xfrm>
          <a:off x="264192" y="830997"/>
          <a:ext cx="8688889" cy="4270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คำบรรยายภาพ: สี่เหลี่ยมมุมมน 1">
            <a:extLst>
              <a:ext uri="{FF2B5EF4-FFF2-40B4-BE49-F238E27FC236}">
                <a16:creationId xmlns="" xmlns:a16="http://schemas.microsoft.com/office/drawing/2014/main" id="{66A47644-7231-45AD-8F69-B0392D3F1165}"/>
              </a:ext>
            </a:extLst>
          </p:cNvPr>
          <p:cNvSpPr/>
          <p:nvPr/>
        </p:nvSpPr>
        <p:spPr>
          <a:xfrm>
            <a:off x="3180965" y="3144614"/>
            <a:ext cx="1239757" cy="459486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1"/>
              </a:solidFill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="" xmlns:a16="http://schemas.microsoft.com/office/drawing/2014/main" id="{62A0CCCC-7566-40F4-B148-67C0687EB1CB}"/>
              </a:ext>
            </a:extLst>
          </p:cNvPr>
          <p:cNvSpPr/>
          <p:nvPr/>
        </p:nvSpPr>
        <p:spPr>
          <a:xfrm>
            <a:off x="264192" y="-43544"/>
            <a:ext cx="8879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128" b="1" i="0" u="none" strike="noStrike" kern="1200" cap="all" spc="12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defRPr>
            </a:pPr>
            <a:r>
              <a:rPr lang="th-TH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อัตราตายมารดา 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th-TH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แสนการเกิดมีชีพ  </a:t>
            </a:r>
            <a:r>
              <a:rPr lang="th-TH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รายจังหวัด ใน</a:t>
            </a:r>
            <a:r>
              <a:rPr lang="th-TH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เขตสุขภาพที่ 8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ปี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2561 - 2562</a:t>
            </a:r>
            <a:endParaRPr lang="th-TH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06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/>
          <p:cNvSpPr txBox="1"/>
          <p:nvPr/>
        </p:nvSpPr>
        <p:spPr>
          <a:xfrm>
            <a:off x="0" y="9395"/>
            <a:ext cx="9144000" cy="438581"/>
          </a:xfrm>
          <a:prstGeom prst="rect">
            <a:avLst/>
          </a:prstGeom>
          <a:solidFill>
            <a:srgbClr val="FFC000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สรุปการตรวจราชการรอบที่ 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  <a:p>
            <a:pPr lvl="0" algn="ctr"/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การพัฒนาศูนย์ปฏิบัติการภาวะฉุกเฉิน (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EOC) </a:t>
            </a:r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และทีมตระหนักรู้สถานการณ์ (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SAT) </a:t>
            </a:r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ที่สามารถปฏิบัติงานได้จริง</a:t>
            </a:r>
          </a:p>
        </p:txBody>
      </p:sp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501411"/>
              </p:ext>
            </p:extLst>
          </p:nvPr>
        </p:nvGraphicFramePr>
        <p:xfrm>
          <a:off x="176320" y="519263"/>
          <a:ext cx="8623820" cy="2245427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1141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9247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819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5588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5588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5588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5588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5588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55883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251460">
                <a:tc rowSpan="2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ตัวชี้วัดดำเนินงาน</a:t>
                      </a:r>
                      <a:endParaRPr lang="th-TH" sz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เป้าหมายการดำเนินงาน</a:t>
                      </a:r>
                      <a:endParaRPr lang="th-TH" sz="9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ผลการดำเนินงานรายจังหวัด</a:t>
                      </a:r>
                      <a:r>
                        <a:rPr lang="th-TH" sz="12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th-TH" sz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algn="ctr"/>
                      <a:endParaRPr lang="th-TH" sz="16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6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6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6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6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6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6607">
                <a:tc vMerge="1">
                  <a:txBody>
                    <a:bodyPr/>
                    <a:lstStyle/>
                    <a:p>
                      <a:pPr algn="ctr"/>
                      <a:endParaRPr lang="th-TH" sz="16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h-TH" sz="16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เลย</a:t>
                      </a:r>
                      <a:endParaRPr lang="th-TH" sz="11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นภ</a:t>
                      </a:r>
                      <a:r>
                        <a:rPr lang="th-TH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endParaRPr lang="th-TH" sz="11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อุดรธานี</a:t>
                      </a:r>
                      <a:endParaRPr lang="th-TH" sz="11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หนองคาย</a:t>
                      </a:r>
                      <a:endParaRPr lang="th-TH" sz="9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บึงกาฬ</a:t>
                      </a:r>
                      <a:endParaRPr lang="th-TH" sz="11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สกลนคร</a:t>
                      </a:r>
                      <a:endParaRPr lang="th-TH" sz="11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นครพนม</a:t>
                      </a:r>
                      <a:endParaRPr lang="th-TH" sz="11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th-TH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มาตรการผู้บริหารได้รับการอบรม</a:t>
                      </a:r>
                      <a:r>
                        <a:rPr lang="th-TH" sz="12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ICS</a:t>
                      </a:r>
                      <a:endParaRPr lang="th-TH" sz="1200" baseline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th-TH" sz="1200" baseline="0" dirty="0">
                          <a:solidFill>
                            <a:srgbClr val="00B05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</a:t>
                      </a:r>
                      <a:r>
                        <a:rPr lang="th-TH" sz="900" baseline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(นพ.</a:t>
                      </a:r>
                      <a:r>
                        <a:rPr lang="th-TH" sz="900" baseline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สสจ</a:t>
                      </a:r>
                      <a:r>
                        <a:rPr lang="th-TH" sz="900" baseline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</a:t>
                      </a:r>
                      <a:r>
                        <a:rPr lang="en-US" sz="900" baseline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 </a:t>
                      </a:r>
                      <a:r>
                        <a:rPr lang="th-TH" sz="900" baseline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ผชช.ว</a:t>
                      </a:r>
                      <a:r>
                        <a:rPr lang="th-TH" sz="900" baseline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</a:t>
                      </a:r>
                      <a:r>
                        <a:rPr lang="en-US" sz="900" baseline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 </a:t>
                      </a:r>
                      <a:r>
                        <a:rPr lang="th-TH" sz="900" baseline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ผชช.ส</a:t>
                      </a:r>
                      <a:r>
                        <a:rPr lang="th-TH" sz="900" baseline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</a:t>
                      </a:r>
                      <a:r>
                        <a:rPr lang="en-US" sz="900" baseline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 </a:t>
                      </a:r>
                      <a:r>
                        <a:rPr lang="th-TH" sz="900" baseline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ผอ.รพ. </a:t>
                      </a:r>
                      <a:r>
                        <a:rPr lang="en-US" sz="900" baseline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 </a:t>
                      </a:r>
                      <a:r>
                        <a:rPr lang="th-TH" sz="900" baseline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หัวหน้า </a:t>
                      </a:r>
                      <a:r>
                        <a:rPr lang="en-US" sz="900" baseline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SAT , JIT</a:t>
                      </a:r>
                      <a:r>
                        <a:rPr lang="th-TH" sz="900" baseline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th-TH" sz="8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ไตรมาส</a:t>
                      </a:r>
                      <a:r>
                        <a:rPr lang="th-TH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ที่</a:t>
                      </a:r>
                      <a:r>
                        <a:rPr lang="th-TH" sz="11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1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th-TH" sz="1100" dirty="0">
                        <a:solidFill>
                          <a:srgbClr val="00B05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th-TH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th-TH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FFFF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Wingdings" panose="05000000000000000000" pitchFamily="2" charset="2"/>
                        </a:rPr>
                        <a:t>X</a:t>
                      </a:r>
                      <a:endParaRPr lang="th-TH" sz="1100" dirty="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th-TH" sz="1100" dirty="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th-TH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FFFF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Wingdings" panose="05000000000000000000" pitchFamily="2" charset="2"/>
                        </a:rPr>
                        <a:t>X</a:t>
                      </a:r>
                      <a:endParaRPr lang="th-TH" sz="1100" dirty="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th-TH" sz="1100" dirty="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th-TH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th-TH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การดำเนินงานทีม </a:t>
                      </a:r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SAT  </a:t>
                      </a:r>
                    </a:p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en-US" sz="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(</a:t>
                      </a:r>
                      <a:r>
                        <a:rPr lang="th-TH" sz="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ตารางการปฏิบัติงาน</a:t>
                      </a:r>
                      <a:r>
                        <a:rPr lang="th-TH" sz="9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9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 </a:t>
                      </a:r>
                      <a:r>
                        <a:rPr lang="th-TH" sz="9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การส่ง </a:t>
                      </a:r>
                      <a:r>
                        <a:rPr lang="en-US" sz="9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Outbreak Verification List </a:t>
                      </a:r>
                      <a:r>
                        <a:rPr lang="en-US" sz="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th-TH" sz="9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ไตรมาส</a:t>
                      </a:r>
                      <a:r>
                        <a:rPr lang="th-TH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ที่</a:t>
                      </a:r>
                      <a:r>
                        <a:rPr lang="th-TH" sz="11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1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th-TH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th-TH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th-TH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th-TH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th-TH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th-TH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th-TH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th-TH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th-TH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ระบบสนับสนุนอัตรากำลัง และวัสดุอุปกรณ์</a:t>
                      </a:r>
                      <a:endParaRPr lang="en-US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en-US" sz="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(</a:t>
                      </a:r>
                      <a:r>
                        <a:rPr lang="th-TH" sz="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การจัดทำ </a:t>
                      </a:r>
                      <a:r>
                        <a:rPr lang="en-US" sz="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Surge</a:t>
                      </a:r>
                      <a:r>
                        <a:rPr lang="en-US" sz="9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Capacity Plan </a:t>
                      </a:r>
                      <a:r>
                        <a:rPr lang="en-US" sz="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th-TH" sz="9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ไตรมาส</a:t>
                      </a:r>
                      <a:r>
                        <a:rPr lang="th-TH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ที่</a:t>
                      </a:r>
                      <a:r>
                        <a:rPr lang="th-TH" sz="11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1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th-TH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th-TH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th-TH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FF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Wingdings" panose="05000000000000000000" pitchFamily="2" charset="2"/>
                        </a:rPr>
                        <a:t>X</a:t>
                      </a:r>
                      <a:endParaRPr lang="th-TH" sz="1200" dirty="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th-TH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FFFF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Wingdings" panose="05000000000000000000" pitchFamily="2" charset="2"/>
                        </a:rPr>
                        <a:t>X</a:t>
                      </a:r>
                      <a:endParaRPr lang="th-TH" sz="1200" dirty="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FFFF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Wingdings" panose="05000000000000000000" pitchFamily="2" charset="2"/>
                        </a:rPr>
                        <a:t>X</a:t>
                      </a:r>
                      <a:endParaRPr lang="th-TH" sz="1200" dirty="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FF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Wingdings" panose="05000000000000000000" pitchFamily="2" charset="2"/>
                        </a:rPr>
                        <a:t>X</a:t>
                      </a:r>
                      <a:endParaRPr lang="th-TH" sz="1200" dirty="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th-TH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การซ้อมแผน</a:t>
                      </a:r>
                      <a:r>
                        <a:rPr lang="th-TH" sz="12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หรือ การ </a:t>
                      </a:r>
                      <a:r>
                        <a:rPr lang="en-US" sz="12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Activated EOC</a:t>
                      </a:r>
                      <a:endParaRPr lang="en-US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ไตรมาส</a:t>
                      </a:r>
                      <a:r>
                        <a:rPr lang="th-TH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ที่</a:t>
                      </a:r>
                      <a:r>
                        <a:rPr lang="th-TH" sz="11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1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th-TH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th-TH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th-TH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th-TH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th-TH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th-TH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th-TH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th-TH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กล่องข้อความ 6"/>
          <p:cNvSpPr txBox="1"/>
          <p:nvPr/>
        </p:nvSpPr>
        <p:spPr>
          <a:xfrm>
            <a:off x="110633" y="2880772"/>
            <a:ext cx="3684754" cy="22544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ข้อค้นพบ</a:t>
            </a:r>
          </a:p>
          <a:p>
            <a:endParaRPr lang="th-TH" sz="9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4313" indent="-214313">
              <a:buFont typeface="Wingdings" panose="05000000000000000000" pitchFamily="2" charset="2"/>
              <a:buChar char="v"/>
            </a:pPr>
            <a:r>
              <a:rPr lang="th-TH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กลไก 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EOC </a:t>
            </a:r>
            <a:r>
              <a:rPr lang="th-TH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ในบางพื้นที่ ยังไม่สามารถควบคุมโรคให้สงบได้ตามเวลาที่กำหนด </a:t>
            </a:r>
          </a:p>
          <a:p>
            <a:pPr marL="214313" indent="-214313">
              <a:buFont typeface="Wingdings" panose="05000000000000000000" pitchFamily="2" charset="2"/>
              <a:buChar char="v"/>
            </a:pP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4313" indent="-214313">
              <a:buFont typeface="Wingdings" panose="05000000000000000000" pitchFamily="2" charset="2"/>
              <a:buChar char="v"/>
            </a:pPr>
            <a:r>
              <a:rPr lang="th-TH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ภาพรวม 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EOC </a:t>
            </a:r>
            <a:r>
              <a:rPr lang="th-TH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ยังเป็นกลุ่มงานเดียวที่รับผิดชอบหลัก </a:t>
            </a:r>
            <a:r>
              <a:rPr lang="th-TH" sz="11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และยังไม่พบการจัดทำแผนสนับสนุนกำลังคน</a:t>
            </a:r>
            <a:r>
              <a:rPr lang="th-TH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อาจส่งผลให้บุคลากรมีภาระงาน</a:t>
            </a:r>
            <a:r>
              <a:rPr lang="th-TH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ที่หนัก และ</a:t>
            </a:r>
            <a:r>
              <a:rPr lang="th-TH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ประสิทธิภาพการทำงานด้วยกลไก 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EOC </a:t>
            </a:r>
            <a:r>
              <a:rPr lang="th-TH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ลดน้อยลง </a:t>
            </a:r>
            <a:endParaRPr lang="en-US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4313" indent="-214313">
              <a:buFont typeface="Wingdings" panose="05000000000000000000" pitchFamily="2" charset="2"/>
              <a:buChar char="v"/>
            </a:pP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SAT</a:t>
            </a:r>
            <a:r>
              <a:rPr lang="th-TH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มีความเด่นชัดเฉพาะในมิติของโรคติดต่อ ขาดการดำเนินงานในมิติอื่น เช่น โรคจากการประกอบอาชีพ 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 RTI / NCD</a:t>
            </a:r>
            <a:endParaRPr lang="th-TH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กล่องข้อความ 7"/>
          <p:cNvSpPr txBox="1"/>
          <p:nvPr/>
        </p:nvSpPr>
        <p:spPr>
          <a:xfrm>
            <a:off x="3895594" y="2880772"/>
            <a:ext cx="4925861" cy="21929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ข้อเสนอแนะ</a:t>
            </a:r>
          </a:p>
          <a:p>
            <a:endParaRPr lang="th-TH" sz="9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4313" indent="-214313">
              <a:buFont typeface="Wingdings" panose="05000000000000000000" pitchFamily="2" charset="2"/>
              <a:buChar char="v"/>
            </a:pPr>
            <a:r>
              <a:rPr lang="th-TH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วิเคราะห์ 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GAP </a:t>
            </a:r>
            <a:r>
              <a:rPr lang="th-TH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ในการดำเนินงานด้วยกลไก 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EOC </a:t>
            </a:r>
            <a:r>
              <a:rPr lang="th-TH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เพื่อแก้ไขปัญหาที่ทำให้การดำเนินงานควบคุมโรคไม่ได้ผล</a:t>
            </a:r>
          </a:p>
          <a:p>
            <a:pPr marL="214313" indent="-214313">
              <a:buFont typeface="Wingdings" panose="05000000000000000000" pitchFamily="2" charset="2"/>
              <a:buChar char="v"/>
            </a:pPr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4313" indent="-214313">
              <a:buFont typeface="Wingdings" panose="05000000000000000000" pitchFamily="2" charset="2"/>
              <a:buChar char="v"/>
            </a:pPr>
            <a:r>
              <a:rPr lang="th-TH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เน้นนโยบายการมีส่วนร่วมของทุกกลุ่มงานในศูนย์ 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EOC </a:t>
            </a:r>
            <a:r>
              <a:rPr lang="th-TH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เพื่อความครอบคลุม และลดภาระงานสำหรับกลุ่มงานใดกลุ่มงานหนึ่ง โดยเน้นหลักการ</a:t>
            </a:r>
          </a:p>
          <a:p>
            <a:pPr algn="ctr"/>
            <a:r>
              <a:rPr lang="th-TH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“EOC </a:t>
            </a:r>
            <a:r>
              <a:rPr lang="th-TH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เป็นหน้าที่ของทุกคน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th-TH" sz="1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h-TH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214313" indent="-214313">
              <a:buFont typeface="Wingdings" panose="05000000000000000000" pitchFamily="2" charset="2"/>
              <a:buChar char="v"/>
            </a:pPr>
            <a:r>
              <a:rPr lang="th-TH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พัฒนาการดำเนินงาน 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SAT </a:t>
            </a:r>
            <a:r>
              <a:rPr lang="th-TH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ในรูปแบบของศูนย์ 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EOC </a:t>
            </a:r>
            <a:r>
              <a:rPr lang="th-TH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โดยนำข้อมูลแต่ละมิติ เข้ามาวิเคราะห์ภาพรวมที่ศูนย์ เพื่อใช้ประโยชน์ในการวางแผนการดำเนินงานร่วมกันของสมาชิก</a:t>
            </a:r>
          </a:p>
        </p:txBody>
      </p:sp>
    </p:spTree>
    <p:extLst>
      <p:ext uri="{BB962C8B-B14F-4D97-AF65-F5344CB8AC3E}">
        <p14:creationId xmlns:p14="http://schemas.microsoft.com/office/powerpoint/2010/main" val="81010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วงกลมบางส่วน 16">
            <a:extLst>
              <a:ext uri="{FF2B5EF4-FFF2-40B4-BE49-F238E27FC236}">
                <a16:creationId xmlns="" xmlns:a16="http://schemas.microsoft.com/office/drawing/2014/main" id="{48254236-59A7-461F-B7A7-E1F6BE9B029C}"/>
              </a:ext>
            </a:extLst>
          </p:cNvPr>
          <p:cNvSpPr/>
          <p:nvPr/>
        </p:nvSpPr>
        <p:spPr>
          <a:xfrm>
            <a:off x="3173414" y="1917701"/>
            <a:ext cx="1498600" cy="1411288"/>
          </a:xfrm>
          <a:prstGeom prst="pie">
            <a:avLst>
              <a:gd name="adj1" fmla="val 3193135"/>
              <a:gd name="adj2" fmla="val 16200000"/>
            </a:avLst>
          </a:prstGeom>
          <a:solidFill>
            <a:schemeClr val="bg1"/>
          </a:solidFill>
          <a:ln w="38100">
            <a:solidFill>
              <a:srgbClr val="00CC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solidFill>
                <a:schemeClr val="tx1"/>
              </a:solidFill>
            </a:endParaRPr>
          </a:p>
        </p:txBody>
      </p:sp>
      <p:cxnSp>
        <p:nvCxnSpPr>
          <p:cNvPr id="2" name="Straight Connector 2">
            <a:extLst>
              <a:ext uri="{FF2B5EF4-FFF2-40B4-BE49-F238E27FC236}">
                <a16:creationId xmlns="" xmlns:a16="http://schemas.microsoft.com/office/drawing/2014/main" id="{D5F387E8-ECE6-4BAA-B200-A9A6A9D97457}"/>
              </a:ext>
            </a:extLst>
          </p:cNvPr>
          <p:cNvCxnSpPr/>
          <p:nvPr/>
        </p:nvCxnSpPr>
        <p:spPr>
          <a:xfrm>
            <a:off x="0" y="0"/>
            <a:ext cx="6858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TextBox 8">
            <a:extLst>
              <a:ext uri="{FF2B5EF4-FFF2-40B4-BE49-F238E27FC236}">
                <a16:creationId xmlns="" xmlns:a16="http://schemas.microsoft.com/office/drawing/2014/main" id="{39A60D90-1BA7-4085-BA96-185F70BFB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0439" y="938213"/>
            <a:ext cx="4344987" cy="553998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altLang="en-US" sz="1000" b="1">
                <a:solidFill>
                  <a:srgbClr val="0070C0"/>
                </a:solidFill>
              </a:rPr>
              <a:t>นวัตกรรมเด่น</a:t>
            </a:r>
            <a:r>
              <a:rPr lang="en-US" altLang="en-US" sz="1000" b="1">
                <a:solidFill>
                  <a:srgbClr val="0070C0"/>
                </a:solidFill>
              </a:rPr>
              <a:t> </a:t>
            </a:r>
            <a:endParaRPr lang="th-TH" altLang="en-US" sz="1000" b="1">
              <a:solidFill>
                <a:srgbClr val="0070C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000" b="1">
                <a:solidFill>
                  <a:srgbClr val="00B050"/>
                </a:solidFill>
              </a:rPr>
              <a:t> “Mouth pop </a:t>
            </a:r>
            <a:r>
              <a:rPr lang="th-TH" altLang="en-US" sz="1000" b="1">
                <a:solidFill>
                  <a:srgbClr val="00B050"/>
                </a:solidFill>
              </a:rPr>
              <a:t>ทำเอง โดนใจ ปลอดภัยตอนทำฟัน</a:t>
            </a:r>
            <a:r>
              <a:rPr lang="en-US" altLang="en-US" sz="1000" b="1">
                <a:solidFill>
                  <a:srgbClr val="00B050"/>
                </a:solidFill>
              </a:rPr>
              <a:t>”</a:t>
            </a:r>
            <a:r>
              <a:rPr lang="th-TH" altLang="en-US" sz="1000" b="1">
                <a:solidFill>
                  <a:srgbClr val="00B050"/>
                </a:solidFill>
              </a:rPr>
              <a:t>รพ.เรณูนคร จ.นครพนม</a:t>
            </a:r>
            <a:endParaRPr lang="en-US" altLang="en-US" sz="1000" b="1">
              <a:solidFill>
                <a:srgbClr val="00B05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th-TH" altLang="en-US" sz="1000" b="1">
                <a:solidFill>
                  <a:srgbClr val="00B050"/>
                </a:solidFill>
              </a:rPr>
              <a:t>รางวัลรองชนะเลิศ อันดับ </a:t>
            </a:r>
            <a:r>
              <a:rPr lang="en-US" altLang="en-US" sz="1000" b="1">
                <a:solidFill>
                  <a:srgbClr val="00B050"/>
                </a:solidFill>
              </a:rPr>
              <a:t>2 </a:t>
            </a:r>
            <a:r>
              <a:rPr lang="th-TH" altLang="en-US" sz="1000" b="1">
                <a:solidFill>
                  <a:srgbClr val="00B050"/>
                </a:solidFill>
              </a:rPr>
              <a:t>ระดับประเทศ  </a:t>
            </a:r>
            <a:r>
              <a:rPr lang="en-US" altLang="en-US" sz="1000" b="1">
                <a:solidFill>
                  <a:srgbClr val="00B050"/>
                </a:solidFill>
              </a:rPr>
              <a:t> </a:t>
            </a:r>
            <a:endParaRPr lang="th-TH" altLang="en-US" sz="1000" b="1">
              <a:solidFill>
                <a:srgbClr val="00B050"/>
              </a:solidFill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="" xmlns:a16="http://schemas.microsoft.com/office/drawing/2014/main" id="{5D0BBF33-96E7-4319-88FF-F72E0FD5B12F}"/>
              </a:ext>
            </a:extLst>
          </p:cNvPr>
          <p:cNvSpPr txBox="1"/>
          <p:nvPr/>
        </p:nvSpPr>
        <p:spPr>
          <a:xfrm>
            <a:off x="169864" y="3951289"/>
            <a:ext cx="8886825" cy="1046440"/>
          </a:xfrm>
          <a:prstGeom prst="rect">
            <a:avLst/>
          </a:prstGeom>
          <a:noFill/>
          <a:ln w="28575">
            <a:solidFill>
              <a:srgbClr val="00CC00"/>
            </a:solidFill>
            <a:prstDash val="solid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th-TH" sz="1400" b="1" dirty="0">
                <a:solidFill>
                  <a:srgbClr val="FF0000"/>
                </a:solidFill>
                <a:ea typeface="Tahoma" panose="020B0604030504040204" pitchFamily="34" charset="0"/>
              </a:rPr>
              <a:t>ข้อเสนอแนะ/โอกาสพัฒนา</a:t>
            </a:r>
          </a:p>
          <a:p>
            <a:pPr>
              <a:defRPr/>
            </a:pPr>
            <a:r>
              <a:rPr lang="en-US" sz="1200" b="1" kern="0" dirty="0">
                <a:solidFill>
                  <a:schemeClr val="tx1">
                    <a:lumMod val="95000"/>
                    <a:lumOff val="5000"/>
                  </a:schemeClr>
                </a:solidFill>
                <a:ea typeface="Tahoma" panose="020B0604030504040204" pitchFamily="34" charset="0"/>
              </a:rPr>
              <a:t>1.</a:t>
            </a:r>
            <a:r>
              <a:rPr lang="th-TH" sz="1200" b="1" kern="0" dirty="0">
                <a:solidFill>
                  <a:schemeClr val="tx1">
                    <a:lumMod val="95000"/>
                    <a:lumOff val="5000"/>
                  </a:schemeClr>
                </a:solidFill>
                <a:ea typeface="Tahoma" panose="020B0604030504040204" pitchFamily="34" charset="0"/>
              </a:rPr>
              <a:t>เน้นตรวจสอบ ขั้นตอน กระบวนการบำบัดน้ำเสียและตรวจตามมาตรฐานคุณภาพน้ำทิ้ง</a:t>
            </a:r>
          </a:p>
          <a:p>
            <a:pPr>
              <a:defRPr/>
            </a:pPr>
            <a:r>
              <a:rPr lang="en-US" sz="1200" b="1" kern="0" dirty="0">
                <a:solidFill>
                  <a:schemeClr val="tx1">
                    <a:lumMod val="95000"/>
                    <a:lumOff val="5000"/>
                  </a:schemeClr>
                </a:solidFill>
                <a:ea typeface="Tahoma" panose="020B0604030504040204" pitchFamily="34" charset="0"/>
              </a:rPr>
              <a:t>2.</a:t>
            </a:r>
            <a:r>
              <a:rPr lang="th-TH" sz="1200" b="1" kern="0" dirty="0">
                <a:solidFill>
                  <a:schemeClr val="tx1">
                    <a:lumMod val="95000"/>
                    <a:lumOff val="5000"/>
                  </a:schemeClr>
                </a:solidFill>
                <a:ea typeface="Tahoma" panose="020B0604030504040204" pitchFamily="34" charset="0"/>
              </a:rPr>
              <a:t>ให้ความสำคัญกับการพัฒนาปรับปรุงส้วม ทั้งองค์กร</a:t>
            </a:r>
          </a:p>
          <a:p>
            <a:pPr>
              <a:defRPr/>
            </a:pPr>
            <a:r>
              <a:rPr lang="en-US" sz="1200" b="1" kern="0" dirty="0">
                <a:solidFill>
                  <a:schemeClr val="tx1">
                    <a:lumMod val="95000"/>
                    <a:lumOff val="5000"/>
                  </a:schemeClr>
                </a:solidFill>
                <a:ea typeface="Tahoma" panose="020B0604030504040204" pitchFamily="34" charset="0"/>
              </a:rPr>
              <a:t>3.</a:t>
            </a:r>
            <a:r>
              <a:rPr lang="th-TH" sz="1200" b="1" kern="0" dirty="0">
                <a:solidFill>
                  <a:schemeClr val="tx1">
                    <a:lumMod val="95000"/>
                    <a:lumOff val="5000"/>
                  </a:schemeClr>
                </a:solidFill>
                <a:ea typeface="Tahoma" panose="020B0604030504040204" pitchFamily="34" charset="0"/>
              </a:rPr>
              <a:t>ให้ขยายกิจกรรม </a:t>
            </a:r>
            <a:r>
              <a:rPr lang="en-US" sz="1200" b="1" kern="0" dirty="0">
                <a:solidFill>
                  <a:schemeClr val="tx1">
                    <a:lumMod val="95000"/>
                    <a:lumOff val="5000"/>
                  </a:schemeClr>
                </a:solidFill>
                <a:ea typeface="Tahoma" panose="020B0604030504040204" pitchFamily="34" charset="0"/>
              </a:rPr>
              <a:t>GREEN </a:t>
            </a:r>
            <a:r>
              <a:rPr lang="th-TH" sz="1200" b="1" kern="0" dirty="0">
                <a:solidFill>
                  <a:schemeClr val="tx1">
                    <a:lumMod val="95000"/>
                    <a:lumOff val="5000"/>
                  </a:schemeClr>
                </a:solidFill>
                <a:ea typeface="Tahoma" panose="020B0604030504040204" pitchFamily="34" charset="0"/>
              </a:rPr>
              <a:t>ในหน่วยงานอื่นเช่น สถานที่ราชการอื่น </a:t>
            </a:r>
            <a:r>
              <a:rPr lang="th-TH" sz="12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ea typeface="Tahoma" panose="020B0604030504040204" pitchFamily="34" charset="0"/>
              </a:rPr>
              <a:t>รร</a:t>
            </a:r>
            <a:r>
              <a:rPr lang="th-TH" sz="1200" b="1" kern="0" dirty="0">
                <a:solidFill>
                  <a:schemeClr val="tx1">
                    <a:lumMod val="95000"/>
                    <a:lumOff val="5000"/>
                  </a:schemeClr>
                </a:solidFill>
                <a:ea typeface="Tahoma" panose="020B0604030504040204" pitchFamily="34" charset="0"/>
              </a:rPr>
              <a:t>. ศพด.และชุมชน เน้น 3 ประเด็นงานหลัก คือเรื่องการจัดการขยะ มาตรฐานโรงครัวและส้วม </a:t>
            </a:r>
            <a:r>
              <a:rPr lang="en-US" sz="1200" b="1" kern="0" dirty="0">
                <a:solidFill>
                  <a:schemeClr val="tx1">
                    <a:lumMod val="95000"/>
                    <a:lumOff val="5000"/>
                  </a:schemeClr>
                </a:solidFill>
                <a:ea typeface="Tahoma" panose="020B0604030504040204" pitchFamily="34" charset="0"/>
              </a:rPr>
              <a:t>HAS </a:t>
            </a:r>
            <a:r>
              <a:rPr lang="th-TH" sz="1200" b="1" kern="0" dirty="0">
                <a:solidFill>
                  <a:schemeClr val="tx1">
                    <a:lumMod val="95000"/>
                    <a:lumOff val="5000"/>
                  </a:schemeClr>
                </a:solidFill>
                <a:ea typeface="Tahoma" panose="020B0604030504040204" pitchFamily="34" charset="0"/>
              </a:rPr>
              <a:t>เพื่อช่วยป้องกันโรคอุจาระร่วงและไข้เลือดออก</a:t>
            </a:r>
          </a:p>
        </p:txBody>
      </p:sp>
      <p:sp>
        <p:nvSpPr>
          <p:cNvPr id="3078" name="TextBox 6">
            <a:extLst>
              <a:ext uri="{FF2B5EF4-FFF2-40B4-BE49-F238E27FC236}">
                <a16:creationId xmlns="" xmlns:a16="http://schemas.microsoft.com/office/drawing/2014/main" id="{E80F2853-CECE-4D38-B371-513CA3DD0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6" y="198438"/>
            <a:ext cx="8424863" cy="553998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altLang="en-US" sz="1500" b="1">
                <a:solidFill>
                  <a:srgbClr val="000000"/>
                </a:solidFill>
              </a:rPr>
              <a:t>ร้อยละของโรงพยาบาลที่พัฒนาอนามัยสิ่งแวดล้อมได้ตามเกณฑ์ </a:t>
            </a:r>
            <a:r>
              <a:rPr lang="en-US" altLang="en-US" sz="1200" b="1">
                <a:solidFill>
                  <a:srgbClr val="00B050"/>
                </a:solidFill>
              </a:rPr>
              <a:t>GREEN&amp;CLEAN  Hospital </a:t>
            </a:r>
            <a:r>
              <a:rPr lang="en-US" altLang="en-US" sz="1500" b="1">
                <a:solidFill>
                  <a:srgbClr val="000000"/>
                </a:solidFill>
              </a:rPr>
              <a:t/>
            </a:r>
            <a:br>
              <a:rPr lang="en-US" altLang="en-US" sz="1500" b="1">
                <a:solidFill>
                  <a:srgbClr val="000000"/>
                </a:solidFill>
              </a:rPr>
            </a:br>
            <a:r>
              <a:rPr lang="th-TH" altLang="en-US" sz="1500" b="1">
                <a:solidFill>
                  <a:srgbClr val="0070C0"/>
                </a:solidFill>
              </a:rPr>
              <a:t>(เป้าหมาย </a:t>
            </a:r>
            <a:r>
              <a:rPr lang="en-US" altLang="en-US" sz="1500" b="1">
                <a:solidFill>
                  <a:srgbClr val="0070C0"/>
                </a:solidFill>
              </a:rPr>
              <a:t>: </a:t>
            </a:r>
            <a:r>
              <a:rPr lang="th-TH" altLang="en-US" sz="1500" b="1">
                <a:solidFill>
                  <a:srgbClr val="0070C0"/>
                </a:solidFill>
              </a:rPr>
              <a:t>ผ่านดีมากขึ้นไป </a:t>
            </a:r>
            <a:r>
              <a:rPr lang="en-US" altLang="en-US" sz="1500" b="1">
                <a:solidFill>
                  <a:srgbClr val="0070C0"/>
                </a:solidFill>
              </a:rPr>
              <a:t>40% </a:t>
            </a:r>
            <a:r>
              <a:rPr lang="th-TH" altLang="en-US" sz="1500" b="1">
                <a:solidFill>
                  <a:srgbClr val="0070C0"/>
                </a:solidFill>
              </a:rPr>
              <a:t>และ</a:t>
            </a:r>
            <a:r>
              <a:rPr lang="en-US" altLang="en-US" sz="1500" b="1">
                <a:solidFill>
                  <a:srgbClr val="0070C0"/>
                </a:solidFill>
              </a:rPr>
              <a:t> </a:t>
            </a:r>
            <a:r>
              <a:rPr lang="th-TH" altLang="en-US" sz="1500" b="1">
                <a:solidFill>
                  <a:srgbClr val="0070C0"/>
                </a:solidFill>
              </a:rPr>
              <a:t>ผ่านดีมาก </a:t>
            </a:r>
            <a:r>
              <a:rPr lang="en-US" altLang="en-US" sz="1500" b="1">
                <a:solidFill>
                  <a:srgbClr val="0070C0"/>
                </a:solidFill>
              </a:rPr>
              <a:t>PLUS </a:t>
            </a:r>
            <a:r>
              <a:rPr lang="th-TH" altLang="en-US" sz="1500" b="1">
                <a:solidFill>
                  <a:srgbClr val="0070C0"/>
                </a:solidFill>
              </a:rPr>
              <a:t>อย่างน้อย จังหวัดละ </a:t>
            </a:r>
            <a:r>
              <a:rPr lang="en-US" altLang="en-US" sz="1500" b="1">
                <a:solidFill>
                  <a:srgbClr val="0070C0"/>
                </a:solidFill>
              </a:rPr>
              <a:t>1</a:t>
            </a:r>
            <a:r>
              <a:rPr lang="th-TH" altLang="en-US" sz="1500" b="1">
                <a:solidFill>
                  <a:srgbClr val="0070C0"/>
                </a:solidFill>
              </a:rPr>
              <a:t> แห่ง</a:t>
            </a:r>
            <a:r>
              <a:rPr lang="en-US" altLang="en-US" sz="1500" b="1">
                <a:solidFill>
                  <a:srgbClr val="0070C0"/>
                </a:solidFill>
              </a:rPr>
              <a:t> </a:t>
            </a:r>
            <a:r>
              <a:rPr lang="th-TH" altLang="en-US" sz="1500" b="1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3079" name="รูปภาพ 1">
            <a:extLst>
              <a:ext uri="{FF2B5EF4-FFF2-40B4-BE49-F238E27FC236}">
                <a16:creationId xmlns="" xmlns:a16="http://schemas.microsoft.com/office/drawing/2014/main" id="{2B7AA09C-ECB7-410D-BA14-F0DC1C51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214" y="55564"/>
            <a:ext cx="1492250" cy="839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กล่องข้อความ 11">
            <a:extLst>
              <a:ext uri="{FF2B5EF4-FFF2-40B4-BE49-F238E27FC236}">
                <a16:creationId xmlns="" xmlns:a16="http://schemas.microsoft.com/office/drawing/2014/main" id="{BC56EA68-1562-4752-A6D3-10D759075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1976" y="3546476"/>
            <a:ext cx="11557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altLang="en-US" sz="900" b="1">
                <a:solidFill>
                  <a:srgbClr val="2F5597"/>
                </a:solidFill>
              </a:rPr>
              <a:t>ข้อมูล ณ ส.ค.</a:t>
            </a:r>
            <a:r>
              <a:rPr lang="en-US" altLang="en-US" sz="900" b="1">
                <a:solidFill>
                  <a:srgbClr val="2F5597"/>
                </a:solidFill>
              </a:rPr>
              <a:t>62</a:t>
            </a:r>
          </a:p>
        </p:txBody>
      </p:sp>
      <p:sp>
        <p:nvSpPr>
          <p:cNvPr id="3081" name="กล่องข้อความ 6">
            <a:extLst>
              <a:ext uri="{FF2B5EF4-FFF2-40B4-BE49-F238E27FC236}">
                <a16:creationId xmlns="" xmlns:a16="http://schemas.microsoft.com/office/drawing/2014/main" id="{EF02E3B9-9370-4EEA-8B55-2FC82476C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64" y="908050"/>
            <a:ext cx="45672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r>
              <a:rPr lang="th-TH" altLang="en-US" sz="1000" b="1"/>
              <a:t>สถานการณ์ </a:t>
            </a:r>
            <a:r>
              <a:rPr lang="en-US" altLang="en-US" sz="1000" b="1"/>
              <a:t>GREEN&amp;CLEAN Hospital </a:t>
            </a:r>
            <a:r>
              <a:rPr lang="th-TH" altLang="en-US" sz="1000" b="1"/>
              <a:t>ปี </a:t>
            </a:r>
            <a:r>
              <a:rPr lang="en-US" altLang="en-US" sz="1000" b="1"/>
              <a:t>2562 </a:t>
            </a:r>
            <a:r>
              <a:rPr lang="th-TH" altLang="en-US" sz="1000" b="1"/>
              <a:t>(</a:t>
            </a:r>
            <a:r>
              <a:rPr lang="en-US" altLang="en-US" sz="1000" b="1"/>
              <a:t>92</a:t>
            </a:r>
            <a:r>
              <a:rPr lang="th-TH" altLang="en-US" sz="1000" b="1"/>
              <a:t>แห่ง) </a:t>
            </a:r>
            <a:br>
              <a:rPr lang="th-TH" altLang="en-US" sz="1000" b="1"/>
            </a:br>
            <a:r>
              <a:rPr lang="th-TH" altLang="en-US" sz="1000" b="1"/>
              <a:t>ผ่านระดับพื้นฐาน (</a:t>
            </a:r>
            <a:r>
              <a:rPr lang="en-US" altLang="en-US" sz="1000" b="1"/>
              <a:t>6</a:t>
            </a:r>
            <a:r>
              <a:rPr lang="th-TH" altLang="en-US" sz="1000" b="1"/>
              <a:t>แห่ง) ดี (</a:t>
            </a:r>
            <a:r>
              <a:rPr lang="en-US" altLang="en-US" sz="1000" b="1"/>
              <a:t>31</a:t>
            </a:r>
            <a:r>
              <a:rPr lang="th-TH" altLang="en-US" sz="1000" b="1"/>
              <a:t>แห่ง) </a:t>
            </a:r>
            <a:r>
              <a:rPr lang="th-TH" altLang="en-US" sz="1000" b="1">
                <a:solidFill>
                  <a:srgbClr val="00CC00"/>
                </a:solidFill>
              </a:rPr>
              <a:t>ดีมาก(</a:t>
            </a:r>
            <a:r>
              <a:rPr lang="en-US" altLang="en-US" sz="1000" b="1">
                <a:solidFill>
                  <a:srgbClr val="00CC00"/>
                </a:solidFill>
              </a:rPr>
              <a:t>43</a:t>
            </a:r>
            <a:r>
              <a:rPr lang="th-TH" altLang="en-US" sz="1000" b="1">
                <a:solidFill>
                  <a:srgbClr val="00CC00"/>
                </a:solidFill>
              </a:rPr>
              <a:t>แห่ง) ดีมาก</a:t>
            </a:r>
            <a:r>
              <a:rPr lang="en-US" altLang="en-US" sz="1000" b="1">
                <a:solidFill>
                  <a:srgbClr val="00CC00"/>
                </a:solidFill>
              </a:rPr>
              <a:t>plus</a:t>
            </a:r>
            <a:r>
              <a:rPr lang="th-TH" altLang="en-US" sz="1000" b="1">
                <a:solidFill>
                  <a:srgbClr val="00CC00"/>
                </a:solidFill>
              </a:rPr>
              <a:t>(</a:t>
            </a:r>
            <a:r>
              <a:rPr lang="en-US" altLang="en-US" sz="1000" b="1">
                <a:solidFill>
                  <a:srgbClr val="00CC00"/>
                </a:solidFill>
              </a:rPr>
              <a:t>12</a:t>
            </a:r>
            <a:r>
              <a:rPr lang="th-TH" altLang="en-US" sz="1000" b="1">
                <a:solidFill>
                  <a:srgbClr val="00CC00"/>
                </a:solidFill>
              </a:rPr>
              <a:t>แห่ง) </a:t>
            </a:r>
          </a:p>
        </p:txBody>
      </p:sp>
      <p:pic>
        <p:nvPicPr>
          <p:cNvPr id="3082" name="รูปภาพ 10">
            <a:extLst>
              <a:ext uri="{FF2B5EF4-FFF2-40B4-BE49-F238E27FC236}">
                <a16:creationId xmlns="" xmlns:a16="http://schemas.microsoft.com/office/drawing/2014/main" id="{AB1A3825-54C8-4169-9BEF-0AC1B75E0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854076"/>
            <a:ext cx="382588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83" name="แผนภูมิ 10">
            <a:extLst>
              <a:ext uri="{FF2B5EF4-FFF2-40B4-BE49-F238E27FC236}">
                <a16:creationId xmlns="" xmlns:a16="http://schemas.microsoft.com/office/drawing/2014/main" id="{4A53EF25-3138-4A86-AE0D-308C3FC0DFA2}"/>
              </a:ext>
            </a:extLst>
          </p:cNvPr>
          <p:cNvGraphicFramePr>
            <a:graphicFrameLocks/>
          </p:cNvGraphicFramePr>
          <p:nvPr/>
        </p:nvGraphicFramePr>
        <p:xfrm>
          <a:off x="204788" y="1273176"/>
          <a:ext cx="2773362" cy="2757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8" name="Chart" r:id="rId5" imgW="2780017" imgH="2761727" progId="Excel.Chart.8">
                  <p:embed/>
                </p:oleObj>
              </mc:Choice>
              <mc:Fallback>
                <p:oleObj name="Chart" r:id="rId5" imgW="2780017" imgH="2761727" progId="Excel.Chart.8">
                  <p:embed/>
                  <p:pic>
                    <p:nvPicPr>
                      <p:cNvPr id="3083" name="แผนภูมิ 10">
                        <a:extLst>
                          <a:ext uri="{FF2B5EF4-FFF2-40B4-BE49-F238E27FC236}">
                            <a16:creationId xmlns="" xmlns:a16="http://schemas.microsoft.com/office/drawing/2014/main" id="{4A53EF25-3138-4A86-AE0D-308C3FC0DFA2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788" y="1273176"/>
                        <a:ext cx="2773362" cy="2757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4" name="แผนภูมิ 13">
            <a:extLst>
              <a:ext uri="{FF2B5EF4-FFF2-40B4-BE49-F238E27FC236}">
                <a16:creationId xmlns="" xmlns:a16="http://schemas.microsoft.com/office/drawing/2014/main" id="{177166F8-38D5-41B9-A341-8C72C2A01172}"/>
              </a:ext>
            </a:extLst>
          </p:cNvPr>
          <p:cNvGraphicFramePr>
            <a:graphicFrameLocks/>
          </p:cNvGraphicFramePr>
          <p:nvPr/>
        </p:nvGraphicFramePr>
        <p:xfrm>
          <a:off x="2779714" y="1277938"/>
          <a:ext cx="2284412" cy="2297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9" name="Chart" r:id="rId7" imgW="2286198" imgH="2304488" progId="Excel.Chart.8">
                  <p:embed/>
                </p:oleObj>
              </mc:Choice>
              <mc:Fallback>
                <p:oleObj name="Chart" r:id="rId7" imgW="2286198" imgH="2304488" progId="Excel.Chart.8">
                  <p:embed/>
                  <p:pic>
                    <p:nvPicPr>
                      <p:cNvPr id="3084" name="แผนภูมิ 13">
                        <a:extLst>
                          <a:ext uri="{FF2B5EF4-FFF2-40B4-BE49-F238E27FC236}">
                            <a16:creationId xmlns="" xmlns:a16="http://schemas.microsoft.com/office/drawing/2014/main" id="{177166F8-38D5-41B9-A341-8C72C2A01172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9714" y="1277938"/>
                        <a:ext cx="2284412" cy="2297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กล่องข้อความ 17">
            <a:extLst>
              <a:ext uri="{FF2B5EF4-FFF2-40B4-BE49-F238E27FC236}">
                <a16:creationId xmlns="" xmlns:a16="http://schemas.microsoft.com/office/drawing/2014/main" id="{4CEF355C-BC1A-461A-9A60-BBBDF634241E}"/>
              </a:ext>
            </a:extLst>
          </p:cNvPr>
          <p:cNvSpPr txBox="1"/>
          <p:nvPr/>
        </p:nvSpPr>
        <p:spPr>
          <a:xfrm>
            <a:off x="3013076" y="3513139"/>
            <a:ext cx="1255472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th-TH" altLang="en-US" sz="1050" b="1" dirty="0">
                <a:solidFill>
                  <a:schemeClr val="accent5">
                    <a:lumMod val="50000"/>
                  </a:schemeClr>
                </a:solidFill>
              </a:rPr>
              <a:t>ผ่านดีมากขึ้นไป </a:t>
            </a:r>
            <a:r>
              <a:rPr lang="en-US" altLang="en-US" sz="1050" b="1" dirty="0">
                <a:solidFill>
                  <a:schemeClr val="accent5">
                    <a:lumMod val="50000"/>
                  </a:schemeClr>
                </a:solidFill>
              </a:rPr>
              <a:t>59.78%</a:t>
            </a:r>
            <a:endParaRPr lang="en-US" sz="105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086" name="TextBox 8">
            <a:extLst>
              <a:ext uri="{FF2B5EF4-FFF2-40B4-BE49-F238E27FC236}">
                <a16:creationId xmlns="" xmlns:a16="http://schemas.microsoft.com/office/drawing/2014/main" id="{95B81CDF-0052-4B8D-8A1A-E04103D80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0439" y="1570039"/>
            <a:ext cx="4344987" cy="1200329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altLang="en-US" sz="1200" b="1">
                <a:solidFill>
                  <a:srgbClr val="0070C0"/>
                </a:solidFill>
              </a:rPr>
              <a:t>ข้อค้นพบ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altLang="en-US" sz="1200" b="1">
                <a:solidFill>
                  <a:srgbClr val="990099"/>
                </a:solidFill>
              </a:rPr>
              <a:t> </a:t>
            </a:r>
            <a:r>
              <a:rPr lang="en-US" altLang="en-US" sz="1200" b="1">
                <a:solidFill>
                  <a:srgbClr val="990099"/>
                </a:solidFill>
              </a:rPr>
              <a:t>1</a:t>
            </a:r>
            <a:r>
              <a:rPr lang="th-TH" altLang="en-US" sz="1200" b="1">
                <a:solidFill>
                  <a:srgbClr val="990099"/>
                </a:solidFill>
              </a:rPr>
              <a:t>.ทุกจังหวัดมีการกระตุ้นการยกระดับที่สูงขึ้น เกิดการพัฒนาทั้งระบบอย่างเป็นรูปธรรม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990099"/>
                </a:solidFill>
              </a:rPr>
              <a:t>2. </a:t>
            </a:r>
            <a:r>
              <a:rPr lang="th-TH" altLang="en-US" sz="1200" b="1">
                <a:solidFill>
                  <a:srgbClr val="990099"/>
                </a:solidFill>
              </a:rPr>
              <a:t>ประชาชนผู้รับบริหารเห็นความเปลี่ยนแปลง ชอบที่รพ.สะอาด สดชื่น ห้องน้ำก็น่าใช้ มีตลาดสดสีเขียวที่เป็นพืชผักปลอดภัยด้วย </a:t>
            </a:r>
          </a:p>
        </p:txBody>
      </p:sp>
      <p:sp>
        <p:nvSpPr>
          <p:cNvPr id="3087" name="กล่องข้อความ 2">
            <a:extLst>
              <a:ext uri="{FF2B5EF4-FFF2-40B4-BE49-F238E27FC236}">
                <a16:creationId xmlns="" xmlns:a16="http://schemas.microsoft.com/office/drawing/2014/main" id="{F183C335-3DF0-4312-B659-CBDDAF0FA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00" y="2832100"/>
            <a:ext cx="43449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r>
              <a:rPr lang="th-TH" altLang="en-US" sz="1200" b="1">
                <a:solidFill>
                  <a:srgbClr val="FF0000"/>
                </a:solidFill>
              </a:rPr>
              <a:t>ความเสี่ยงต่อความสำเร็จ</a:t>
            </a:r>
          </a:p>
          <a:p>
            <a:r>
              <a:rPr lang="en-US" altLang="en-US" sz="1200" b="1"/>
              <a:t> 1.</a:t>
            </a:r>
            <a:r>
              <a:rPr lang="th-TH" altLang="en-US" sz="1200" b="1"/>
              <a:t>ระบบบำบัดน้ำเสีย ยังมีหลายแห่งที่ระบบยังไม่ได้มาตรฐาน</a:t>
            </a:r>
            <a:endParaRPr lang="en-US" altLang="en-US" sz="1200" b="1"/>
          </a:p>
          <a:p>
            <a:r>
              <a:rPr lang="th-TH" altLang="en-US" sz="1200" b="1"/>
              <a:t> </a:t>
            </a:r>
            <a:r>
              <a:rPr lang="en-US" altLang="en-US" sz="1200" b="1"/>
              <a:t>2.</a:t>
            </a:r>
            <a:r>
              <a:rPr lang="th-TH" altLang="en-US" sz="1200" b="1"/>
              <a:t>ส้วมผู้ป่วยใน แบบแปลนเดิม ใช้งานมานาน</a:t>
            </a:r>
            <a:endParaRPr lang="en-US" altLang="en-US" sz="1200" b="1"/>
          </a:p>
          <a:p>
            <a:r>
              <a:rPr lang="en-US" altLang="en-US" sz="1200" b="1"/>
              <a:t> 3.</a:t>
            </a:r>
            <a:r>
              <a:rPr lang="th-TH" altLang="en-US" sz="1200" b="1"/>
              <a:t>มาตรการอาหารปลอดภัย ขาดแหล่งวัตถุดิบและคุ้มทุนในการนำส่งเข้าโรงครัว เนื่องจากหลายแห่งใช้ปริมาณน้อย </a:t>
            </a:r>
            <a:endParaRPr lang="en-US" altLang="en-US" sz="1200" b="1"/>
          </a:p>
        </p:txBody>
      </p:sp>
      <p:sp>
        <p:nvSpPr>
          <p:cNvPr id="3088" name="TextBox 8">
            <a:extLst>
              <a:ext uri="{FF2B5EF4-FFF2-40B4-BE49-F238E27FC236}">
                <a16:creationId xmlns="" xmlns:a16="http://schemas.microsoft.com/office/drawing/2014/main" id="{AD627631-FFDE-4AFD-824B-52C9FC539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2975" y="2843215"/>
            <a:ext cx="4344988" cy="10156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th-TH" altLang="en-US" sz="1200" dirty="0">
              <a:solidFill>
                <a:srgbClr val="990099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th-TH" altLang="en-US" sz="1200" dirty="0">
              <a:solidFill>
                <a:srgbClr val="990099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th-TH" altLang="en-US" sz="1200" dirty="0">
              <a:solidFill>
                <a:srgbClr val="990099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th-TH" altLang="en-US" sz="1200" dirty="0">
              <a:solidFill>
                <a:srgbClr val="990099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th-TH" altLang="en-US" sz="1200" dirty="0">
              <a:solidFill>
                <a:srgbClr val="99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4799" y="37720"/>
            <a:ext cx="9029201" cy="484748"/>
          </a:xfrm>
          <a:prstGeom prst="rect">
            <a:avLst/>
          </a:prstGeom>
          <a:solidFill>
            <a:srgbClr val="00B050"/>
          </a:solidFill>
          <a:ln w="28575"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th-TH" sz="2700" dirty="0">
                <a:latin typeface="AngsanaUPC" panose="02020603050405020304" pitchFamily="18" charset="-34"/>
                <a:ea typeface="Tahoma" panose="020B0604030504040204" pitchFamily="34" charset="0"/>
                <a:cs typeface="AngsanaUPC" panose="02020603050405020304" pitchFamily="18" charset="-34"/>
              </a:rPr>
              <a:t>โครงการ 3 ล้าน 3 ปี เลิกบุหรี่ทั่วไทย เทิดไท้องค์ราชัน</a:t>
            </a:r>
          </a:p>
        </p:txBody>
      </p:sp>
      <p:sp>
        <p:nvSpPr>
          <p:cNvPr id="9" name="TextBox 8"/>
          <p:cNvSpPr txBox="1">
            <a:spLocks/>
          </p:cNvSpPr>
          <p:nvPr/>
        </p:nvSpPr>
        <p:spPr>
          <a:xfrm>
            <a:off x="100186" y="3124680"/>
            <a:ext cx="4631058" cy="1947109"/>
          </a:xfrm>
          <a:prstGeom prst="rect">
            <a:avLst/>
          </a:prstGeom>
          <a:noFill/>
          <a:ln w="28575">
            <a:solidFill>
              <a:srgbClr val="00B050"/>
            </a:solidFill>
            <a:prstDash val="solid"/>
          </a:ln>
        </p:spPr>
        <p:txBody>
          <a:bodyPr wrap="square" lIns="68580" tIns="34290" rIns="68580" bIns="34290" rtlCol="0">
            <a:noAutofit/>
          </a:bodyPr>
          <a:lstStyle/>
          <a:p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ea typeface="Tahoma" panose="020B0604030504040204" pitchFamily="34" charset="0"/>
                <a:cs typeface="AngsanaUPC" panose="02020603050405020304" pitchFamily="18" charset="-34"/>
              </a:rPr>
              <a:t>ข้อค้นพบ </a:t>
            </a:r>
            <a:endPara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anose="02020603050405020304" pitchFamily="18" charset="-34"/>
              <a:ea typeface="Tahoma" panose="020B0604030504040204" pitchFamily="34" charset="0"/>
              <a:cs typeface="AngsanaUPC" panose="02020603050405020304" pitchFamily="18" charset="-34"/>
            </a:endParaRPr>
          </a:p>
          <a:p>
            <a:r>
              <a:rPr lang="th-TH" sz="2000" dirty="0">
                <a:latin typeface="AngsanaUPC" panose="02020603050405020304" pitchFamily="18" charset="-34"/>
                <a:ea typeface="Tahoma" panose="020B0604030504040204" pitchFamily="34" charset="0"/>
                <a:cs typeface="AngsanaUPC" panose="02020603050405020304" pitchFamily="18" charset="-34"/>
              </a:rPr>
              <a:t>- </a:t>
            </a:r>
            <a:r>
              <a:rPr lang="th-TH" sz="2000" b="1" dirty="0">
                <a:latin typeface="AngsanaUPC" panose="02020603050405020304" pitchFamily="18" charset="-34"/>
                <a:ea typeface="Tahoma" panose="020B0604030504040204" pitchFamily="34" charset="0"/>
                <a:cs typeface="AngsanaUPC" panose="02020603050405020304" pitchFamily="18" charset="-34"/>
              </a:rPr>
              <a:t>จ.นครพนม </a:t>
            </a:r>
            <a:r>
              <a:rPr lang="th-TH" sz="2000" dirty="0">
                <a:latin typeface="AngsanaUPC" panose="02020603050405020304" pitchFamily="18" charset="-34"/>
                <a:ea typeface="Tahoma" panose="020B0604030504040204" pitchFamily="34" charset="0"/>
                <a:cs typeface="AngsanaUPC" panose="02020603050405020304" pitchFamily="18" charset="-34"/>
              </a:rPr>
              <a:t>มีผู้สูบบุหรี่เข้าร่วมโครงการสูงสุดในเขต</a:t>
            </a:r>
            <a:endParaRPr lang="en-US" sz="2000" dirty="0">
              <a:latin typeface="AngsanaUPC" panose="02020603050405020304" pitchFamily="18" charset="-34"/>
              <a:ea typeface="Tahoma" panose="020B0604030504040204" pitchFamily="34" charset="0"/>
              <a:cs typeface="AngsanaUPC" panose="02020603050405020304" pitchFamily="18" charset="-34"/>
            </a:endParaRPr>
          </a:p>
          <a:p>
            <a:pPr lvl="0"/>
            <a:r>
              <a:rPr lang="en-US" sz="2000">
                <a:latin typeface="AngsanaUPC" panose="02020603050405020304" pitchFamily="18" charset="-34"/>
                <a:ea typeface="Tahoma" panose="020B0604030504040204" pitchFamily="34" charset="0"/>
                <a:cs typeface="AngsanaUPC" panose="02020603050405020304" pitchFamily="18" charset="-34"/>
              </a:rPr>
              <a:t>- </a:t>
            </a:r>
            <a:r>
              <a:rPr lang="th-TH" sz="2000" b="1">
                <a:solidFill>
                  <a:prstClr val="black"/>
                </a:solidFill>
                <a:latin typeface="AngsanaUPC" panose="02020603050405020304" pitchFamily="18" charset="-34"/>
                <a:ea typeface="Tahoma" panose="020B0604030504040204" pitchFamily="34" charset="0"/>
                <a:cs typeface="AngsanaUPC" panose="02020603050405020304" pitchFamily="18" charset="-34"/>
              </a:rPr>
              <a:t>รพ.</a:t>
            </a:r>
            <a:r>
              <a:rPr lang="th-TH" sz="2000" b="1" dirty="0">
                <a:solidFill>
                  <a:prstClr val="black"/>
                </a:solidFill>
                <a:latin typeface="AngsanaUPC" panose="02020603050405020304" pitchFamily="18" charset="-34"/>
                <a:ea typeface="Tahoma" panose="020B0604030504040204" pitchFamily="34" charset="0"/>
                <a:cs typeface="AngsanaUPC" panose="02020603050405020304" pitchFamily="18" charset="-34"/>
              </a:rPr>
              <a:t>สต.ดอนศาลา อ.นาหว้า นครพนม</a:t>
            </a:r>
            <a:r>
              <a:rPr lang="th-TH" sz="2000" dirty="0">
                <a:solidFill>
                  <a:prstClr val="black"/>
                </a:solidFill>
                <a:latin typeface="AngsanaUPC" panose="02020603050405020304" pitchFamily="18" charset="-34"/>
                <a:ea typeface="Tahoma" panose="020B0604030504040204" pitchFamily="34" charset="0"/>
                <a:cs typeface="AngsanaUPC" panose="02020603050405020304" pitchFamily="18" charset="-34"/>
              </a:rPr>
              <a:t>ได้รับรางวัล </a:t>
            </a:r>
            <a:r>
              <a:rPr lang="th-TH" sz="2000" dirty="0">
                <a:solidFill>
                  <a:srgbClr val="C00000"/>
                </a:solidFill>
                <a:latin typeface="AngsanaUPC" panose="02020603050405020304" pitchFamily="18" charset="-34"/>
                <a:ea typeface="Tahoma" panose="020B0604030504040204" pitchFamily="34" charset="0"/>
                <a:cs typeface="AngsanaUPC" panose="02020603050405020304" pitchFamily="18" charset="-34"/>
              </a:rPr>
              <a:t>ชุมชนควบคุมยาสูบดีเด่น </a:t>
            </a:r>
            <a:r>
              <a:rPr lang="th-TH" sz="2000" dirty="0">
                <a:solidFill>
                  <a:prstClr val="black"/>
                </a:solidFill>
                <a:latin typeface="AngsanaUPC" panose="02020603050405020304" pitchFamily="18" charset="-34"/>
                <a:ea typeface="Tahoma" panose="020B0604030504040204" pitchFamily="34" charset="0"/>
                <a:cs typeface="AngsanaUPC" panose="02020603050405020304" pitchFamily="18" charset="-34"/>
              </a:rPr>
              <a:t>และมี </a:t>
            </a:r>
            <a:r>
              <a:rPr lang="th-TH" sz="2000" dirty="0">
                <a:solidFill>
                  <a:srgbClr val="C00000"/>
                </a:solidFill>
                <a:latin typeface="AngsanaUPC" panose="02020603050405020304" pitchFamily="18" charset="-34"/>
                <a:ea typeface="Tahoma" panose="020B0604030504040204" pitchFamily="34" charset="0"/>
                <a:cs typeface="AngsanaUPC" panose="02020603050405020304" pitchFamily="18" charset="-34"/>
              </a:rPr>
              <a:t>อสม. ดีเด่น โครงการ “3 ล้าน 3 ปี” ระดับชาติ</a:t>
            </a:r>
          </a:p>
          <a:p>
            <a:r>
              <a:rPr lang="en-US" sz="2000" b="1" dirty="0">
                <a:latin typeface="AngsanaUPC" panose="02020603050405020304" pitchFamily="18" charset="-34"/>
                <a:ea typeface="Tahoma" panose="020B0604030504040204" pitchFamily="34" charset="0"/>
                <a:cs typeface="AngsanaUPC" panose="02020603050405020304" pitchFamily="18" charset="-34"/>
              </a:rPr>
              <a:t>- </a:t>
            </a:r>
            <a:r>
              <a:rPr lang="th-TH" sz="2000" b="1" dirty="0">
                <a:latin typeface="AngsanaUPC" panose="02020603050405020304" pitchFamily="18" charset="-34"/>
                <a:ea typeface="Tahoma" panose="020B0604030504040204" pitchFamily="34" charset="0"/>
                <a:cs typeface="AngsanaUPC" panose="02020603050405020304" pitchFamily="18" charset="-34"/>
              </a:rPr>
              <a:t>อำเภอนิคมน้ำอูน</a:t>
            </a:r>
            <a:r>
              <a:rPr lang="th-TH" sz="2000" dirty="0">
                <a:latin typeface="AngsanaUPC" panose="02020603050405020304" pitchFamily="18" charset="-34"/>
                <a:ea typeface="Tahoma" panose="020B0604030504040204" pitchFamily="34" charset="0"/>
                <a:cs typeface="AngsanaUPC" panose="02020603050405020304" pitchFamily="18" charset="-34"/>
              </a:rPr>
              <a:t> มีการบูรณาการกับงานแม่และเด็ก </a:t>
            </a:r>
            <a:r>
              <a:rPr lang="th-TH" sz="2000" b="1" dirty="0">
                <a:latin typeface="AngsanaUPC" panose="02020603050405020304" pitchFamily="18" charset="-34"/>
                <a:ea typeface="Tahoma" panose="020B0604030504040204" pitchFamily="34" charset="0"/>
                <a:cs typeface="AngsanaUPC" panose="02020603050405020304" pitchFamily="18" charset="-34"/>
              </a:rPr>
              <a:t>พ่อเลิกบุหรี่เป็นฮีโร่ของลูก</a:t>
            </a:r>
            <a:endParaRPr lang="th-TH" sz="2800" dirty="0">
              <a:latin typeface="AngsanaUPC" panose="02020603050405020304" pitchFamily="18" charset="-34"/>
              <a:ea typeface="Tahoma" panose="020B0604030504040204" pitchFamily="34" charset="0"/>
              <a:cs typeface="AngsanaUPC" panose="02020603050405020304" pitchFamily="18" charset="-34"/>
            </a:endParaRPr>
          </a:p>
        </p:txBody>
      </p:sp>
      <p:sp>
        <p:nvSpPr>
          <p:cNvPr id="11" name="TextBox 10"/>
          <p:cNvSpPr txBox="1">
            <a:spLocks/>
          </p:cNvSpPr>
          <p:nvPr/>
        </p:nvSpPr>
        <p:spPr>
          <a:xfrm>
            <a:off x="4834759" y="3424763"/>
            <a:ext cx="4211528" cy="1631263"/>
          </a:xfrm>
          <a:prstGeom prst="rect">
            <a:avLst/>
          </a:prstGeom>
          <a:noFill/>
          <a:ln w="38100">
            <a:solidFill>
              <a:srgbClr val="00B0F0"/>
            </a:solidFill>
            <a:prstDash val="solid"/>
          </a:ln>
        </p:spPr>
        <p:txBody>
          <a:bodyPr wrap="square" lIns="68580" tIns="34290" rIns="68580" bIns="34290" rtlCol="0">
            <a:noAutofit/>
          </a:bodyPr>
          <a:lstStyle/>
          <a:p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ea typeface="Tahoma" panose="020B0604030504040204" pitchFamily="34" charset="0"/>
                <a:cs typeface="AngsanaUPC" panose="02020603050405020304" pitchFamily="18" charset="-34"/>
              </a:rPr>
              <a:t>ข้อเสนอแนะ/โอกาสพัฒนา</a:t>
            </a:r>
          </a:p>
          <a:p>
            <a:pPr marL="285743" indent="-285743">
              <a:buFontTx/>
              <a:buChar char="-"/>
            </a:pPr>
            <a:r>
              <a:rPr lang="th-TH" sz="2000" dirty="0">
                <a:solidFill>
                  <a:prstClr val="black"/>
                </a:solidFill>
                <a:latin typeface="AngsanaUPC" panose="02020603050405020304" pitchFamily="18" charset="-34"/>
                <a:ea typeface="Tahoma" panose="020B0604030504040204" pitchFamily="34" charset="0"/>
                <a:cs typeface="AngsanaUPC" panose="02020603050405020304" pitchFamily="18" charset="-34"/>
              </a:rPr>
              <a:t>ทบทวนกระบวนการให้บริการช่วยเลิกบุหรี่/ บูรณาการกับหน่วยงานที่เกี่ยวข้อง</a:t>
            </a:r>
          </a:p>
          <a:p>
            <a:pPr marL="285743" indent="-285743">
              <a:buFontTx/>
              <a:buChar char="-"/>
            </a:pPr>
            <a:r>
              <a:rPr lang="th-TH" sz="2000" dirty="0">
                <a:solidFill>
                  <a:prstClr val="black"/>
                </a:solidFill>
                <a:latin typeface="AngsanaUPC" panose="02020603050405020304" pitchFamily="18" charset="-34"/>
                <a:ea typeface="Tahoma" panose="020B0604030504040204" pitchFamily="34" charset="0"/>
                <a:cs typeface="AngsanaUPC" panose="02020603050405020304" pitchFamily="18" charset="-34"/>
              </a:rPr>
              <a:t>ขยายผลระบบบริการเลิกบุหรี่โดยมีครอบครัว ชุมชนเป็นฐาน เน้นพื้นที่มีปัญหา </a:t>
            </a:r>
            <a:r>
              <a:rPr lang="en-US" sz="2000" dirty="0">
                <a:solidFill>
                  <a:prstClr val="black"/>
                </a:solidFill>
                <a:latin typeface="AngsanaUPC" panose="02020603050405020304" pitchFamily="18" charset="-34"/>
                <a:ea typeface="Tahoma" panose="020B0604030504040204" pitchFamily="34" charset="0"/>
                <a:cs typeface="AngsanaUPC" panose="02020603050405020304" pitchFamily="18" charset="-34"/>
              </a:rPr>
              <a:t>Stroke / STEMI /COPD</a:t>
            </a:r>
          </a:p>
          <a:p>
            <a:pPr marL="285743" indent="-285743">
              <a:buFontTx/>
              <a:buChar char="-"/>
            </a:pPr>
            <a:endParaRPr lang="th-TH" sz="2000" dirty="0">
              <a:solidFill>
                <a:prstClr val="black"/>
              </a:solidFill>
              <a:latin typeface="AngsanaUPC" panose="02020603050405020304" pitchFamily="18" charset="-34"/>
              <a:ea typeface="Tahoma" panose="020B0604030504040204" pitchFamily="34" charset="0"/>
              <a:cs typeface="AngsanaUPC" panose="02020603050405020304" pitchFamily="18" charset="-34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8013572" y="2941828"/>
            <a:ext cx="1162737" cy="3000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th-TH" sz="1500" b="1" dirty="0"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ที่มา </a:t>
            </a:r>
            <a:r>
              <a:rPr lang="en-US" sz="1500" b="1" dirty="0"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: HDC-Report</a:t>
            </a:r>
            <a:r>
              <a:rPr lang="th-TH" sz="1500" b="1" dirty="0"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endParaRPr lang="th-TH" sz="1500" b="1" dirty="0">
              <a:solidFill>
                <a:schemeClr val="bg2">
                  <a:lumMod val="50000"/>
                </a:schemeClr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0187" y="522468"/>
            <a:ext cx="8946101" cy="2726447"/>
            <a:chOff x="0" y="-2"/>
            <a:chExt cx="5265201" cy="6366940"/>
          </a:xfrm>
        </p:grpSpPr>
        <p:graphicFrame>
          <p:nvGraphicFramePr>
            <p:cNvPr id="13" name="Chart 1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488483394"/>
                </p:ext>
              </p:extLst>
            </p:nvPr>
          </p:nvGraphicFramePr>
          <p:xfrm>
            <a:off x="0" y="-2"/>
            <a:ext cx="5265201" cy="365728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16" name="Straight Connector 15"/>
            <p:cNvCxnSpPr/>
            <p:nvPr/>
          </p:nvCxnSpPr>
          <p:spPr>
            <a:xfrm>
              <a:off x="475112" y="1012459"/>
              <a:ext cx="4587875" cy="9526"/>
            </a:xfrm>
            <a:prstGeom prst="line">
              <a:avLst/>
            </a:prstGeom>
            <a:ln w="28575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5-Point Star 16"/>
            <p:cNvSpPr/>
            <p:nvPr/>
          </p:nvSpPr>
          <p:spPr>
            <a:xfrm>
              <a:off x="0" y="398248"/>
              <a:ext cx="645584" cy="96148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>
                  <a:solidFill>
                    <a:srgbClr val="FFFF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100</a:t>
              </a:r>
              <a:endParaRPr lang="th-TH" sz="1600" b="1">
                <a:solidFill>
                  <a:srgbClr val="FFFF00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graphicFrame>
          <p:nvGraphicFramePr>
            <p:cNvPr id="18" name="Chart 17"/>
            <p:cNvGraphicFramePr/>
            <p:nvPr>
              <p:extLst>
                <p:ext uri="{D42A27DB-BD31-4B8C-83A1-F6EECF244321}">
                  <p14:modId xmlns:p14="http://schemas.microsoft.com/office/powerpoint/2010/main" val="3533622921"/>
                </p:ext>
              </p:extLst>
            </p:nvPr>
          </p:nvGraphicFramePr>
          <p:xfrm>
            <a:off x="8600" y="2838896"/>
            <a:ext cx="5248001" cy="352804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55220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413920"/>
              </p:ext>
            </p:extLst>
          </p:nvPr>
        </p:nvGraphicFramePr>
        <p:xfrm>
          <a:off x="0" y="180755"/>
          <a:ext cx="8964707" cy="49081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503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7565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0012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3853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ตัวชี้วัด</a:t>
                      </a:r>
                      <a:endParaRPr lang="th-TH" sz="1100" b="1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4534" marR="7453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เป้าหมายปี</a:t>
                      </a:r>
                      <a:r>
                        <a:rPr lang="en-US" sz="11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62</a:t>
                      </a:r>
                      <a:endParaRPr lang="th-TH" sz="1100" b="1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4534" marR="745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ผลงานปี</a:t>
                      </a:r>
                      <a:r>
                        <a:rPr lang="en-US" sz="11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62</a:t>
                      </a:r>
                    </a:p>
                    <a:p>
                      <a:pPr algn="ctr"/>
                      <a:endParaRPr lang="th-TH" sz="1100" b="1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4534" marR="745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สกลนคร</a:t>
                      </a:r>
                    </a:p>
                  </a:txBody>
                  <a:tcPr marL="74534" marR="74534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1. </a:t>
                      </a:r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อัตราส่วนการตายมารดาไทยไม่เกิน</a:t>
                      </a:r>
                      <a:r>
                        <a:rPr lang="en-US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17</a:t>
                      </a:r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ต่อแสนการเกิดมีชีพ</a:t>
                      </a:r>
                    </a:p>
                  </a:txBody>
                  <a:tcPr marL="74534" marR="74534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17 </a:t>
                      </a:r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ต่อแสน</a:t>
                      </a:r>
                    </a:p>
                  </a:txBody>
                  <a:tcPr marL="74534" marR="745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19.29</a:t>
                      </a:r>
                      <a:endParaRPr lang="th-TH" sz="1100" dirty="0">
                        <a:solidFill>
                          <a:srgbClr val="FF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4534" marR="74534"/>
                </a:tc>
                <a:tc>
                  <a:txBody>
                    <a:bodyPr/>
                    <a:lstStyle/>
                    <a:p>
                      <a:endParaRPr lang="th-TH" sz="1100" dirty="0">
                        <a:highlight>
                          <a:srgbClr val="FFFF00"/>
                        </a:highligh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4534" marR="74534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2. </a:t>
                      </a:r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อัตราการคลอดมีชีพในหญิงอายุ</a:t>
                      </a:r>
                      <a:r>
                        <a:rPr lang="th-TH" sz="11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1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15-19 </a:t>
                      </a:r>
                      <a:r>
                        <a:rPr lang="th-TH" sz="11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ปี</a:t>
                      </a:r>
                      <a:endParaRPr lang="th-TH" sz="11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4534" marR="7453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Symbol" panose="05050102010706020507" pitchFamily="18" charset="2"/>
                        </a:rPr>
                        <a:t></a:t>
                      </a:r>
                      <a:r>
                        <a:rPr lang="th-TH" sz="11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38</a:t>
                      </a:r>
                      <a:r>
                        <a:rPr lang="th-TH" sz="11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ต่อพันปชก.</a:t>
                      </a:r>
                    </a:p>
                  </a:txBody>
                  <a:tcPr marL="74534" marR="745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31.08</a:t>
                      </a:r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ต่อพันปชก.</a:t>
                      </a:r>
                    </a:p>
                  </a:txBody>
                  <a:tcPr marL="74534" marR="74534"/>
                </a:tc>
                <a:tc>
                  <a:txBody>
                    <a:bodyPr/>
                    <a:lstStyle/>
                    <a:p>
                      <a:endParaRPr lang="th-TH" sz="1100" dirty="0">
                        <a:highlight>
                          <a:srgbClr val="FFFF00"/>
                        </a:highligh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4534" marR="74534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3.</a:t>
                      </a:r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ร้อยละ </a:t>
                      </a:r>
                      <a:r>
                        <a:rPr lang="en-US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90 </a:t>
                      </a:r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ของเด็กอายุ </a:t>
                      </a:r>
                      <a:r>
                        <a:rPr lang="en-US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0-5 </a:t>
                      </a:r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ปี ได้รับการคัดกรองพัฒนาการ</a:t>
                      </a:r>
                    </a:p>
                  </a:txBody>
                  <a:tcPr marL="74534" marR="74534"/>
                </a:tc>
                <a:tc>
                  <a:txBody>
                    <a:bodyPr/>
                    <a:lstStyle/>
                    <a:p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ร้อยละ 90</a:t>
                      </a:r>
                    </a:p>
                  </a:txBody>
                  <a:tcPr marL="74534" marR="745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ร้อยละ </a:t>
                      </a:r>
                      <a:r>
                        <a:rPr lang="en-US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93.91 </a:t>
                      </a:r>
                      <a:endParaRPr lang="th-TH" sz="11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4534" marR="74534"/>
                </a:tc>
                <a:tc>
                  <a:txBody>
                    <a:bodyPr/>
                    <a:lstStyle/>
                    <a:p>
                      <a:endParaRPr lang="th-TH" sz="1100" dirty="0">
                        <a:highlight>
                          <a:srgbClr val="FFFF00"/>
                        </a:highligh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4534" marR="74534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4. </a:t>
                      </a:r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ร้อยละ </a:t>
                      </a:r>
                      <a:r>
                        <a:rPr lang="en-US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 </a:t>
                      </a:r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ของเด็กอายุ </a:t>
                      </a:r>
                      <a:r>
                        <a:rPr lang="en-US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0-5 </a:t>
                      </a:r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ปี ได้รับการคัดกรองพัฒนาการพบสงสัยล่าช้า</a:t>
                      </a:r>
                    </a:p>
                  </a:txBody>
                  <a:tcPr marL="74534" marR="74534"/>
                </a:tc>
                <a:tc>
                  <a:txBody>
                    <a:bodyPr/>
                    <a:lstStyle/>
                    <a:p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ร้อยละ 20</a:t>
                      </a:r>
                    </a:p>
                  </a:txBody>
                  <a:tcPr marL="74534" marR="745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ร้อยละ</a:t>
                      </a:r>
                      <a:r>
                        <a:rPr lang="th-TH" sz="11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1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25.06</a:t>
                      </a:r>
                      <a:endParaRPr lang="th-TH" sz="11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4534" marR="74534"/>
                </a:tc>
                <a:tc>
                  <a:txBody>
                    <a:bodyPr/>
                    <a:lstStyle/>
                    <a:p>
                      <a:endParaRPr lang="th-TH" sz="1100" dirty="0">
                        <a:highlight>
                          <a:srgbClr val="FFFF00"/>
                        </a:highligh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4534" marR="74534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5.</a:t>
                      </a:r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ร้อยละ </a:t>
                      </a:r>
                      <a:r>
                        <a:rPr lang="en-US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90 </a:t>
                      </a:r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ของเด็กอายุ </a:t>
                      </a:r>
                      <a:r>
                        <a:rPr lang="en-US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0-5 </a:t>
                      </a:r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ปี ที่มีพัฒนาการสงสัยล่าช้าได้รับการติดตาม/ส่งต่อ</a:t>
                      </a:r>
                    </a:p>
                  </a:txBody>
                  <a:tcPr marL="74534" marR="74534"/>
                </a:tc>
                <a:tc>
                  <a:txBody>
                    <a:bodyPr/>
                    <a:lstStyle/>
                    <a:p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ร้อยละ 90</a:t>
                      </a:r>
                    </a:p>
                  </a:txBody>
                  <a:tcPr marL="74534" marR="745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ร้อยละ</a:t>
                      </a:r>
                      <a:r>
                        <a:rPr lang="th-TH" sz="11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1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91.67</a:t>
                      </a:r>
                      <a:endParaRPr lang="th-TH" sz="11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4534" marR="74534"/>
                </a:tc>
                <a:tc>
                  <a:txBody>
                    <a:bodyPr/>
                    <a:lstStyle/>
                    <a:p>
                      <a:endParaRPr lang="th-TH" sz="1100" dirty="0">
                        <a:highlight>
                          <a:srgbClr val="FFFF00"/>
                        </a:highligh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4534" marR="74534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6. </a:t>
                      </a:r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ร้อยละ </a:t>
                      </a:r>
                      <a:r>
                        <a:rPr lang="en-US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60 </a:t>
                      </a:r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ของเด็กพัฒนาการล่าช้าได้รับการกระตุ้นพัฒนาการด้วย</a:t>
                      </a:r>
                      <a:r>
                        <a:rPr lang="en-US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TEDA4I</a:t>
                      </a:r>
                      <a:endParaRPr lang="th-TH" sz="11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4534" marR="7453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ร้อยละ 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60</a:t>
                      </a:r>
                      <a:endParaRPr lang="th-TH" sz="110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4534" marR="745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ร้อยละ </a:t>
                      </a:r>
                      <a:r>
                        <a:rPr lang="en-US" sz="1100" dirty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55.62</a:t>
                      </a:r>
                      <a:endParaRPr lang="th-TH" sz="1100" dirty="0">
                        <a:solidFill>
                          <a:srgbClr val="FF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4534" marR="74534"/>
                </a:tc>
                <a:tc>
                  <a:txBody>
                    <a:bodyPr/>
                    <a:lstStyle/>
                    <a:p>
                      <a:endParaRPr lang="th-TH" sz="1100" dirty="0">
                        <a:highlight>
                          <a:srgbClr val="FFFF00"/>
                        </a:highligh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4534" marR="74534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7. </a:t>
                      </a:r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ร้อยละ ของเด็กอายุ </a:t>
                      </a:r>
                      <a:r>
                        <a:rPr lang="en-US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0-5 </a:t>
                      </a:r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ปี สูงดีสมส่วน</a:t>
                      </a:r>
                    </a:p>
                  </a:txBody>
                  <a:tcPr marL="74534" marR="74534"/>
                </a:tc>
                <a:tc>
                  <a:txBody>
                    <a:bodyPr/>
                    <a:lstStyle/>
                    <a:p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ร้อยละ 5</a:t>
                      </a:r>
                      <a:r>
                        <a:rPr lang="en-US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</a:t>
                      </a:r>
                      <a:endParaRPr lang="th-TH" sz="11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4534" marR="745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ร้อยละ</a:t>
                      </a:r>
                      <a:r>
                        <a:rPr lang="th-TH" sz="11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1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57</a:t>
                      </a:r>
                      <a:r>
                        <a:rPr lang="en-US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.41</a:t>
                      </a:r>
                      <a:endParaRPr lang="th-TH" sz="11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4534" marR="74534"/>
                </a:tc>
                <a:tc>
                  <a:txBody>
                    <a:bodyPr/>
                    <a:lstStyle/>
                    <a:p>
                      <a:endParaRPr lang="th-TH" sz="1100" dirty="0">
                        <a:highlight>
                          <a:srgbClr val="FFFF00"/>
                        </a:highligh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4534" marR="74534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26231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8. </a:t>
                      </a:r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รพ.ผ่านเกณฑ์ฯระดับดีมากขึ้นไป ร้อยละ</a:t>
                      </a:r>
                      <a:r>
                        <a:rPr lang="th-TH" sz="11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1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40 </a:t>
                      </a:r>
                      <a:endParaRPr lang="th-TH" sz="11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4534" marR="74534"/>
                </a:tc>
                <a:tc>
                  <a:txBody>
                    <a:bodyPr/>
                    <a:lstStyle/>
                    <a:p>
                      <a:r>
                        <a:rPr lang="th-TH" sz="1100" b="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ร้อยละ</a:t>
                      </a:r>
                      <a:r>
                        <a:rPr lang="th-TH" sz="1100" b="0" baseline="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100" b="0" baseline="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40  </a:t>
                      </a:r>
                      <a:endParaRPr lang="th-TH" sz="1100" b="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4534" marR="745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ร้อยละ </a:t>
                      </a:r>
                      <a:r>
                        <a:rPr lang="en-US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59.78</a:t>
                      </a:r>
                      <a:endParaRPr lang="th-TH" sz="11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4534" marR="74534"/>
                </a:tc>
                <a:tc>
                  <a:txBody>
                    <a:bodyPr/>
                    <a:lstStyle/>
                    <a:p>
                      <a:endParaRPr lang="th-TH" sz="1100" dirty="0">
                        <a:highlight>
                          <a:srgbClr val="FFFF00"/>
                        </a:highligh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4534" marR="74534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9. </a:t>
                      </a:r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ร้อยละตำบลที่มีระบบ</a:t>
                      </a:r>
                      <a:r>
                        <a:rPr lang="th-TH" sz="11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1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LTC </a:t>
                      </a:r>
                      <a:r>
                        <a:rPr lang="th-TH" sz="11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ผ่านเกณฑ์</a:t>
                      </a:r>
                      <a:endParaRPr lang="th-TH" sz="11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4534" marR="7453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ร้อยละ 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70</a:t>
                      </a:r>
                      <a:endParaRPr lang="th-TH" sz="1100" b="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4534" marR="74534"/>
                </a:tc>
                <a:tc>
                  <a:txBody>
                    <a:bodyPr/>
                    <a:lstStyle/>
                    <a:p>
                      <a:pPr defTabSz="685766"/>
                      <a:r>
                        <a:rPr lang="th-TH" sz="1100" b="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ร้อยละ </a:t>
                      </a:r>
                      <a:r>
                        <a:rPr lang="en-US" sz="1100" b="0" dirty="0">
                          <a:solidFill>
                            <a:prstClr val="black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91.14</a:t>
                      </a:r>
                      <a:endParaRPr lang="th-TH" sz="1100" b="0" dirty="0">
                        <a:solidFill>
                          <a:prstClr val="black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534" marR="74534"/>
                </a:tc>
                <a:tc>
                  <a:txBody>
                    <a:bodyPr/>
                    <a:lstStyle/>
                    <a:p>
                      <a:endParaRPr lang="th-TH" sz="1100" dirty="0">
                        <a:highlight>
                          <a:srgbClr val="FFFF00"/>
                        </a:highligh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4534" marR="74534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68052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10. </a:t>
                      </a:r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อัตราผู้ป่วย</a:t>
                      </a:r>
                      <a:r>
                        <a:rPr lang="en-US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DM</a:t>
                      </a:r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รายใหม่จากกลุ่มเสี่ยงเบาหวาน</a:t>
                      </a:r>
                    </a:p>
                  </a:txBody>
                  <a:tcPr marL="74534" marR="74534"/>
                </a:tc>
                <a:tc>
                  <a:txBody>
                    <a:bodyPr/>
                    <a:lstStyle/>
                    <a:p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≤ร้อยละ</a:t>
                      </a:r>
                      <a:r>
                        <a:rPr lang="en-US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2.05</a:t>
                      </a:r>
                      <a:endParaRPr lang="th-TH" sz="11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4534" marR="745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ร้อยละ 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1.81</a:t>
                      </a:r>
                      <a:endParaRPr lang="th-TH" sz="11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534" marR="74534"/>
                </a:tc>
                <a:tc>
                  <a:txBody>
                    <a:bodyPr/>
                    <a:lstStyle/>
                    <a:p>
                      <a:endParaRPr lang="th-TH" sz="1100" dirty="0">
                        <a:highlight>
                          <a:srgbClr val="FFFF00"/>
                        </a:highligh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4534" marR="74534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11. </a:t>
                      </a:r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อัตรากลุ่มสงสัยป่วย</a:t>
                      </a:r>
                      <a:r>
                        <a:rPr lang="en-US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HT</a:t>
                      </a:r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ได้รับการวัดความดันโลหิตที่บ้าน</a:t>
                      </a:r>
                    </a:p>
                  </a:txBody>
                  <a:tcPr marL="74534" marR="74534"/>
                </a:tc>
                <a:tc>
                  <a:txBody>
                    <a:bodyPr/>
                    <a:lstStyle/>
                    <a:p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≥ร้อยละ</a:t>
                      </a:r>
                      <a:r>
                        <a:rPr lang="en-US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30</a:t>
                      </a:r>
                      <a:endParaRPr lang="th-TH" sz="11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4534" marR="745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ร้อยละ</a:t>
                      </a:r>
                      <a:r>
                        <a:rPr lang="th-TH" sz="11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54.35</a:t>
                      </a:r>
                      <a:endParaRPr lang="th-TH" sz="11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534" marR="74534"/>
                </a:tc>
                <a:tc>
                  <a:txBody>
                    <a:bodyPr/>
                    <a:lstStyle/>
                    <a:p>
                      <a:endParaRPr lang="th-TH" sz="1100" dirty="0">
                        <a:highlight>
                          <a:srgbClr val="FFFF00"/>
                        </a:highligh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4534" marR="74534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26231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12. </a:t>
                      </a:r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ร้อยละของผู้ป่วยเบาหวานและความดันโลหิตสูงที่ควบคุมได้</a:t>
                      </a:r>
                    </a:p>
                  </a:txBody>
                  <a:tcPr marL="74534" marR="7453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DM</a:t>
                      </a:r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≥ร้อยละ</a:t>
                      </a:r>
                      <a:r>
                        <a:rPr lang="en-US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40</a:t>
                      </a:r>
                      <a:endParaRPr lang="th-TH" sz="11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4534" marR="745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ร้อยละ</a:t>
                      </a:r>
                      <a:r>
                        <a:rPr lang="th-TH" sz="11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100" b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21.00</a:t>
                      </a:r>
                      <a:endParaRPr lang="th-TH" sz="1100" b="0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4534" marR="74534"/>
                </a:tc>
                <a:tc>
                  <a:txBody>
                    <a:bodyPr/>
                    <a:lstStyle/>
                    <a:p>
                      <a:endParaRPr lang="th-TH" sz="1100" dirty="0">
                        <a:highlight>
                          <a:srgbClr val="FFFF00"/>
                        </a:highligh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4534" marR="74534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26231">
                <a:tc vMerge="1">
                  <a:txBody>
                    <a:bodyPr/>
                    <a:lstStyle/>
                    <a:p>
                      <a:endParaRPr lang="th-TH" sz="11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4534" marR="7453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HT</a:t>
                      </a:r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≥ร้อยละ</a:t>
                      </a:r>
                      <a:r>
                        <a:rPr lang="en-US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50</a:t>
                      </a:r>
                      <a:endParaRPr lang="th-TH" sz="11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4534" marR="74534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ร้อยละ </a:t>
                      </a:r>
                      <a:r>
                        <a:rPr lang="en-US" sz="1100" b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49.28</a:t>
                      </a:r>
                      <a:endParaRPr lang="th-TH" sz="1100" b="0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th-TH" sz="11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4534" marR="74534"/>
                </a:tc>
                <a:tc>
                  <a:txBody>
                    <a:bodyPr/>
                    <a:lstStyle/>
                    <a:p>
                      <a:endParaRPr lang="th-TH" sz="1100" dirty="0">
                        <a:highlight>
                          <a:srgbClr val="FFFF00"/>
                        </a:highligh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4534" marR="74534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13. </a:t>
                      </a:r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ระดับความสำเร็จของจังหวัดในการพัฒนาศูนย์ปฏิบัติการภาวะฉุกเฉิน(</a:t>
                      </a:r>
                      <a:r>
                        <a:rPr lang="en-US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EOC) </a:t>
                      </a:r>
                      <a:endParaRPr lang="th-TH" sz="11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และทีมตระหนักรู้สถานการณ์(</a:t>
                      </a:r>
                      <a:r>
                        <a:rPr lang="en-US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SAT) </a:t>
                      </a:r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ที่สามารถปฏิบัติงานได้จริง</a:t>
                      </a:r>
                    </a:p>
                  </a:txBody>
                  <a:tcPr marL="74534" marR="74534"/>
                </a:tc>
                <a:tc>
                  <a:txBody>
                    <a:bodyPr/>
                    <a:lstStyle/>
                    <a:p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ร้อยละ</a:t>
                      </a:r>
                      <a:r>
                        <a:rPr lang="en-US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90</a:t>
                      </a:r>
                      <a:endParaRPr lang="th-TH" sz="11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4534" marR="745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ร้อยละ</a:t>
                      </a:r>
                      <a:r>
                        <a:rPr lang="en-US" sz="11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100</a:t>
                      </a:r>
                      <a:endParaRPr lang="th-TH" sz="11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4534" marR="74534"/>
                </a:tc>
                <a:tc>
                  <a:txBody>
                    <a:bodyPr/>
                    <a:lstStyle/>
                    <a:p>
                      <a:endParaRPr lang="th-TH" sz="11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4534" marR="74534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326231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14. </a:t>
                      </a:r>
                      <a:r>
                        <a:rPr lang="th-TH" sz="11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จำนวนผู้สูบบุหรี่เข้าร่วมโครงการ</a:t>
                      </a:r>
                    </a:p>
                  </a:txBody>
                  <a:tcPr marL="74534" marR="74534"/>
                </a:tc>
                <a:tc>
                  <a:txBody>
                    <a:bodyPr/>
                    <a:lstStyle/>
                    <a:p>
                      <a:r>
                        <a:rPr lang="th-TH" sz="11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ร้อยละ</a:t>
                      </a:r>
                      <a:r>
                        <a:rPr lang="th-TH" sz="1100" baseline="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100</a:t>
                      </a:r>
                      <a:endParaRPr lang="th-TH" sz="110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4534" marR="74534"/>
                </a:tc>
                <a:tc>
                  <a:txBody>
                    <a:bodyPr/>
                    <a:lstStyle/>
                    <a:p>
                      <a:pPr algn="ctr" rtl="0">
                        <a:defRPr sz="1800" b="1" i="0" u="none" strike="noStrike" kern="1200" baseline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ea typeface="+mn-ea"/>
                          <a:cs typeface="Angsana New" panose="02020603050405020304" pitchFamily="18" charset="-34"/>
                        </a:defRPr>
                      </a:pPr>
                      <a:r>
                        <a:rPr lang="th-TH" sz="11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ร้อยละ</a:t>
                      </a:r>
                      <a:r>
                        <a:rPr lang="th-TH" sz="1100" baseline="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rgbClr val="092183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102.5</a:t>
                      </a:r>
                      <a:endParaRPr lang="en-US" sz="1200" b="0" dirty="0">
                        <a:solidFill>
                          <a:srgbClr val="092183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4534" marR="74534"/>
                </a:tc>
                <a:tc>
                  <a:txBody>
                    <a:bodyPr/>
                    <a:lstStyle/>
                    <a:p>
                      <a:endParaRPr lang="th-TH" sz="11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4534" marR="74534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186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5D1B09A4-2BF3-4996-8C52-586BA9D74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4622"/>
            <a:ext cx="9144000" cy="5140990"/>
          </a:xfrm>
          <a:prstGeom prst="rect">
            <a:avLst/>
          </a:prstGeom>
        </p:spPr>
      </p:pic>
      <p:sp>
        <p:nvSpPr>
          <p:cNvPr id="6" name="วงรี 5">
            <a:extLst>
              <a:ext uri="{FF2B5EF4-FFF2-40B4-BE49-F238E27FC236}">
                <a16:creationId xmlns="" xmlns:a16="http://schemas.microsoft.com/office/drawing/2014/main" id="{31814928-BDB1-44F3-B119-DD7BFA62AD56}"/>
              </a:ext>
            </a:extLst>
          </p:cNvPr>
          <p:cNvSpPr/>
          <p:nvPr/>
        </p:nvSpPr>
        <p:spPr>
          <a:xfrm>
            <a:off x="7151189" y="1239755"/>
            <a:ext cx="1811139" cy="1095122"/>
          </a:xfrm>
          <a:prstGeom prst="ellipse">
            <a:avLst/>
          </a:prstGeom>
          <a:solidFill>
            <a:srgbClr val="FFCCCC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วัยสูงอายุ  สุขเพียงพอ </a:t>
            </a:r>
            <a:r>
              <a:rPr lang="th-TH" sz="1000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ชลอ</a:t>
            </a:r>
            <a:r>
              <a:rPr lang="th-TH" sz="1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ชรา</a:t>
            </a:r>
          </a:p>
        </p:txBody>
      </p:sp>
      <p:sp>
        <p:nvSpPr>
          <p:cNvPr id="8" name="วงรี 7">
            <a:extLst>
              <a:ext uri="{FF2B5EF4-FFF2-40B4-BE49-F238E27FC236}">
                <a16:creationId xmlns="" xmlns:a16="http://schemas.microsoft.com/office/drawing/2014/main" id="{2CBDB0E7-C67E-4DE8-B452-4F591009F130}"/>
              </a:ext>
            </a:extLst>
          </p:cNvPr>
          <p:cNvSpPr/>
          <p:nvPr/>
        </p:nvSpPr>
        <p:spPr>
          <a:xfrm>
            <a:off x="3771754" y="959112"/>
            <a:ext cx="1256638" cy="82395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วัยรุ่นพฤติกรรม อนามัยเจริญพันธ์ที่เหมาะสม</a:t>
            </a:r>
          </a:p>
        </p:txBody>
      </p:sp>
      <p:sp>
        <p:nvSpPr>
          <p:cNvPr id="15" name="วงรี 14">
            <a:extLst>
              <a:ext uri="{FF2B5EF4-FFF2-40B4-BE49-F238E27FC236}">
                <a16:creationId xmlns="" xmlns:a16="http://schemas.microsoft.com/office/drawing/2014/main" id="{B36769CD-BC7C-439F-BB7C-579D16E58416}"/>
              </a:ext>
            </a:extLst>
          </p:cNvPr>
          <p:cNvSpPr/>
          <p:nvPr/>
        </p:nvSpPr>
        <p:spPr>
          <a:xfrm>
            <a:off x="5402341" y="974478"/>
            <a:ext cx="1270451" cy="10951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9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วัยทำงาน</a:t>
            </a:r>
          </a:p>
          <a:p>
            <a:pPr algn="ctr"/>
            <a:r>
              <a:rPr lang="th-TH" sz="9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หุ่นดี สุขภาพดี เตรียมพร้อมสู่วัยชรา</a:t>
            </a:r>
          </a:p>
          <a:p>
            <a:pPr algn="ctr"/>
            <a:endParaRPr lang="th-TH" sz="9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ลูกศร: ขวา 9">
            <a:extLst>
              <a:ext uri="{FF2B5EF4-FFF2-40B4-BE49-F238E27FC236}">
                <a16:creationId xmlns="" xmlns:a16="http://schemas.microsoft.com/office/drawing/2014/main" id="{1AB25CF4-E130-4EB3-900C-86622643CDA5}"/>
              </a:ext>
            </a:extLst>
          </p:cNvPr>
          <p:cNvSpPr/>
          <p:nvPr/>
        </p:nvSpPr>
        <p:spPr>
          <a:xfrm rot="1439700">
            <a:off x="5044130" y="1350144"/>
            <a:ext cx="316008" cy="25747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ลูกศร: ขวา 10">
            <a:extLst>
              <a:ext uri="{FF2B5EF4-FFF2-40B4-BE49-F238E27FC236}">
                <a16:creationId xmlns="" xmlns:a16="http://schemas.microsoft.com/office/drawing/2014/main" id="{0735C068-F9E1-4552-BDA6-A20D3C4B48EB}"/>
              </a:ext>
            </a:extLst>
          </p:cNvPr>
          <p:cNvSpPr/>
          <p:nvPr/>
        </p:nvSpPr>
        <p:spPr>
          <a:xfrm rot="619934">
            <a:off x="6638505" y="1615479"/>
            <a:ext cx="552098" cy="3063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วงรี 16">
            <a:extLst>
              <a:ext uri="{FF2B5EF4-FFF2-40B4-BE49-F238E27FC236}">
                <a16:creationId xmlns="" xmlns:a16="http://schemas.microsoft.com/office/drawing/2014/main" id="{E5B32480-6E01-461A-AC64-3C625472E694}"/>
              </a:ext>
            </a:extLst>
          </p:cNvPr>
          <p:cNvSpPr/>
          <p:nvPr/>
        </p:nvSpPr>
        <p:spPr>
          <a:xfrm>
            <a:off x="1883237" y="2373373"/>
            <a:ext cx="1125615" cy="89914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9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วัยเด็กพัฒนาการสมวัยและโภชนาการดี</a:t>
            </a:r>
          </a:p>
        </p:txBody>
      </p:sp>
      <p:sp>
        <p:nvSpPr>
          <p:cNvPr id="14" name="ลูกศร: ขวา 13">
            <a:extLst>
              <a:ext uri="{FF2B5EF4-FFF2-40B4-BE49-F238E27FC236}">
                <a16:creationId xmlns="" xmlns:a16="http://schemas.microsoft.com/office/drawing/2014/main" id="{787B0E58-C282-4601-B115-F02026A7080F}"/>
              </a:ext>
            </a:extLst>
          </p:cNvPr>
          <p:cNvSpPr/>
          <p:nvPr/>
        </p:nvSpPr>
        <p:spPr>
          <a:xfrm rot="19942794">
            <a:off x="2766153" y="2297737"/>
            <a:ext cx="247706" cy="25747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ลูกศร: ขวา 12">
            <a:extLst>
              <a:ext uri="{FF2B5EF4-FFF2-40B4-BE49-F238E27FC236}">
                <a16:creationId xmlns="" xmlns:a16="http://schemas.microsoft.com/office/drawing/2014/main" id="{00BE2DD4-9C2A-4188-9C35-73535AF6A074}"/>
              </a:ext>
            </a:extLst>
          </p:cNvPr>
          <p:cNvSpPr/>
          <p:nvPr/>
        </p:nvSpPr>
        <p:spPr>
          <a:xfrm rot="18977470">
            <a:off x="1725234" y="3044284"/>
            <a:ext cx="316008" cy="25747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ลูกศร: ขวา 8">
            <a:extLst>
              <a:ext uri="{FF2B5EF4-FFF2-40B4-BE49-F238E27FC236}">
                <a16:creationId xmlns="" xmlns:a16="http://schemas.microsoft.com/office/drawing/2014/main" id="{4AB66D74-F9BE-400A-8359-060640123625}"/>
              </a:ext>
            </a:extLst>
          </p:cNvPr>
          <p:cNvSpPr/>
          <p:nvPr/>
        </p:nvSpPr>
        <p:spPr>
          <a:xfrm rot="19639193">
            <a:off x="3689476" y="1646444"/>
            <a:ext cx="316008" cy="25747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สี่เหลี่ยมผืนผ้า 21">
            <a:extLst>
              <a:ext uri="{FF2B5EF4-FFF2-40B4-BE49-F238E27FC236}">
                <a16:creationId xmlns="" xmlns:a16="http://schemas.microsoft.com/office/drawing/2014/main" id="{F7C1E113-28AD-4B8C-B44D-4D1C92D8F3DA}"/>
              </a:ext>
            </a:extLst>
          </p:cNvPr>
          <p:cNvSpPr/>
          <p:nvPr/>
        </p:nvSpPr>
        <p:spPr>
          <a:xfrm>
            <a:off x="112015" y="-64622"/>
            <a:ext cx="4288058" cy="855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sz="135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1400" b="1" dirty="0">
                <a:solidFill>
                  <a:srgbClr val="0F693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Primary  Prevention &amp; Behavior  Change</a:t>
            </a:r>
            <a:r>
              <a:rPr lang="th-TH" sz="1400" b="1" dirty="0">
                <a:solidFill>
                  <a:srgbClr val="0F693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th-TH" sz="1400" b="1" dirty="0">
                <a:solidFill>
                  <a:srgbClr val="0F693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ค้นหากลุ่มเสี่ยงเพื่อป้องกันก่อนเกิดโรค</a:t>
            </a:r>
          </a:p>
          <a:p>
            <a:pPr algn="ctr"/>
            <a:r>
              <a:rPr lang="th-TH" sz="1400" b="1" dirty="0">
                <a:solidFill>
                  <a:srgbClr val="0F693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สร้างความรอบรู้ด้านสุขภาพจิตเพื่อให้เกิดสุขภาพที่ดี</a:t>
            </a:r>
          </a:p>
          <a:p>
            <a:pPr algn="ctr"/>
            <a:endParaRPr lang="th-TH" sz="12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7" name="วงรี 36">
            <a:extLst>
              <a:ext uri="{FF2B5EF4-FFF2-40B4-BE49-F238E27FC236}">
                <a16:creationId xmlns="" xmlns:a16="http://schemas.microsoft.com/office/drawing/2014/main" id="{A2DF7EC4-2583-40F0-833F-AAFBB01A0DD5}"/>
              </a:ext>
            </a:extLst>
          </p:cNvPr>
          <p:cNvSpPr/>
          <p:nvPr/>
        </p:nvSpPr>
        <p:spPr>
          <a:xfrm>
            <a:off x="181671" y="1190864"/>
            <a:ext cx="1176990" cy="114401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5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คุณแม่คุณภาพและลูกเกิดรอดแม่ปลอดภัย</a:t>
            </a:r>
          </a:p>
        </p:txBody>
      </p:sp>
      <p:sp>
        <p:nvSpPr>
          <p:cNvPr id="20" name="วงรี 19">
            <a:extLst>
              <a:ext uri="{FF2B5EF4-FFF2-40B4-BE49-F238E27FC236}">
                <a16:creationId xmlns="" xmlns:a16="http://schemas.microsoft.com/office/drawing/2014/main" id="{0D3058FD-1A20-4D4E-8A79-B902671DE238}"/>
              </a:ext>
            </a:extLst>
          </p:cNvPr>
          <p:cNvSpPr/>
          <p:nvPr/>
        </p:nvSpPr>
        <p:spPr>
          <a:xfrm>
            <a:off x="2978211" y="1775184"/>
            <a:ext cx="928447" cy="899140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9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วัยเรียน ไอคิวดีและโภชนาการดี</a:t>
            </a:r>
          </a:p>
        </p:txBody>
      </p:sp>
      <p:sp>
        <p:nvSpPr>
          <p:cNvPr id="3" name="คำบรรยายภาพ: สี่เหลี่ยมมุมมน 2">
            <a:extLst>
              <a:ext uri="{FF2B5EF4-FFF2-40B4-BE49-F238E27FC236}">
                <a16:creationId xmlns="" xmlns:a16="http://schemas.microsoft.com/office/drawing/2014/main" id="{809D6D6F-C4D2-48A0-BA03-DECAB7EFF42E}"/>
              </a:ext>
            </a:extLst>
          </p:cNvPr>
          <p:cNvSpPr/>
          <p:nvPr/>
        </p:nvSpPr>
        <p:spPr>
          <a:xfrm>
            <a:off x="112016" y="4153326"/>
            <a:ext cx="1256638" cy="899140"/>
          </a:xfrm>
          <a:prstGeom prst="wedgeRoundRectCallout">
            <a:avLst>
              <a:gd name="adj1" fmla="val 55917"/>
              <a:gd name="adj2" fmla="val -6893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rgbClr val="09218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มารดาตาย</a:t>
            </a:r>
            <a:endParaRPr lang="en-US" dirty="0">
              <a:solidFill>
                <a:srgbClr val="09218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5" name="คำบรรยายภาพ: สี่เหลี่ยมมุมมน 24">
            <a:extLst>
              <a:ext uri="{FF2B5EF4-FFF2-40B4-BE49-F238E27FC236}">
                <a16:creationId xmlns="" xmlns:a16="http://schemas.microsoft.com/office/drawing/2014/main" id="{84432BFB-331E-46A1-A154-7EDD42FD64D2}"/>
              </a:ext>
            </a:extLst>
          </p:cNvPr>
          <p:cNvSpPr/>
          <p:nvPr/>
        </p:nvSpPr>
        <p:spPr>
          <a:xfrm>
            <a:off x="1408092" y="4153326"/>
            <a:ext cx="1256638" cy="899140"/>
          </a:xfrm>
          <a:prstGeom prst="wedgeRoundRectCallout">
            <a:avLst>
              <a:gd name="adj1" fmla="val 28954"/>
              <a:gd name="adj2" fmla="val -7131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dirty="0">
                <a:solidFill>
                  <a:srgbClr val="09218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พัฒนาการ</a:t>
            </a:r>
          </a:p>
          <a:p>
            <a:pPr algn="ctr"/>
            <a:r>
              <a:rPr lang="th-TH" sz="1600" dirty="0">
                <a:solidFill>
                  <a:srgbClr val="09218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โภชนาการ</a:t>
            </a:r>
            <a:endParaRPr lang="en-US" sz="1600" dirty="0">
              <a:solidFill>
                <a:srgbClr val="09218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6" name="คำบรรยายภาพ: สี่เหลี่ยมมุมมน 25">
            <a:extLst>
              <a:ext uri="{FF2B5EF4-FFF2-40B4-BE49-F238E27FC236}">
                <a16:creationId xmlns="" xmlns:a16="http://schemas.microsoft.com/office/drawing/2014/main" id="{3B8BA864-8721-424C-9925-BFFC7167070F}"/>
              </a:ext>
            </a:extLst>
          </p:cNvPr>
          <p:cNvSpPr/>
          <p:nvPr/>
        </p:nvSpPr>
        <p:spPr>
          <a:xfrm>
            <a:off x="2814115" y="4138054"/>
            <a:ext cx="1256638" cy="899140"/>
          </a:xfrm>
          <a:prstGeom prst="wedgeRoundRectCallout">
            <a:avLst>
              <a:gd name="adj1" fmla="val -7429"/>
              <a:gd name="adj2" fmla="val -7398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09218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</a:t>
            </a:r>
            <a:r>
              <a:rPr lang="th-TH" sz="1400" dirty="0">
                <a:solidFill>
                  <a:srgbClr val="09218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โภชนาการ</a:t>
            </a:r>
          </a:p>
          <a:p>
            <a:r>
              <a:rPr lang="en-US" sz="1400" dirty="0">
                <a:solidFill>
                  <a:srgbClr val="09218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th-TH" sz="1400" dirty="0">
                <a:solidFill>
                  <a:srgbClr val="09218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คัดกรอง สุขภาพ</a:t>
            </a:r>
          </a:p>
        </p:txBody>
      </p:sp>
      <p:sp>
        <p:nvSpPr>
          <p:cNvPr id="27" name="คำบรรยายภาพ: สี่เหลี่ยมมุมมน 26">
            <a:extLst>
              <a:ext uri="{FF2B5EF4-FFF2-40B4-BE49-F238E27FC236}">
                <a16:creationId xmlns="" xmlns:a16="http://schemas.microsoft.com/office/drawing/2014/main" id="{7B4EE278-C1B7-4B5C-9637-0F3F281D1106}"/>
              </a:ext>
            </a:extLst>
          </p:cNvPr>
          <p:cNvSpPr/>
          <p:nvPr/>
        </p:nvSpPr>
        <p:spPr>
          <a:xfrm>
            <a:off x="5416154" y="4153326"/>
            <a:ext cx="1256638" cy="899140"/>
          </a:xfrm>
          <a:prstGeom prst="wedgeRoundRectCallout">
            <a:avLst>
              <a:gd name="adj1" fmla="val -20833"/>
              <a:gd name="adj2" fmla="val -7398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rgbClr val="09218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th-TH" sz="1200" dirty="0">
                <a:solidFill>
                  <a:srgbClr val="09218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พฤติกรรมการกิน/การออกกำลังกาย/บุหรี่ สุรา</a:t>
            </a:r>
            <a:endParaRPr lang="en-US" sz="1200" dirty="0">
              <a:solidFill>
                <a:srgbClr val="09218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8" name="คำบรรยายภาพ: สี่เหลี่ยมมุมมน 27">
            <a:extLst>
              <a:ext uri="{FF2B5EF4-FFF2-40B4-BE49-F238E27FC236}">
                <a16:creationId xmlns="" xmlns:a16="http://schemas.microsoft.com/office/drawing/2014/main" id="{5EE1E3A5-9CB4-4D24-8E1F-2D8DC3064DD0}"/>
              </a:ext>
            </a:extLst>
          </p:cNvPr>
          <p:cNvSpPr/>
          <p:nvPr/>
        </p:nvSpPr>
        <p:spPr>
          <a:xfrm>
            <a:off x="6813877" y="4154981"/>
            <a:ext cx="1614825" cy="899140"/>
          </a:xfrm>
          <a:prstGeom prst="wedgeRoundRectCallout">
            <a:avLst>
              <a:gd name="adj1" fmla="val -33280"/>
              <a:gd name="adj2" fmla="val -6729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9218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th-TH" sz="1400" dirty="0">
                <a:solidFill>
                  <a:srgbClr val="09218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สร้างสุขภาพกลุ่มติดสังคม/ติดบ้าน</a:t>
            </a:r>
            <a:r>
              <a:rPr lang="th-TH" sz="14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ป้องกันติดเตียง</a:t>
            </a:r>
            <a:endParaRPr lang="en-US" sz="14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0" name="วงรี 29">
            <a:extLst>
              <a:ext uri="{FF2B5EF4-FFF2-40B4-BE49-F238E27FC236}">
                <a16:creationId xmlns="" xmlns:a16="http://schemas.microsoft.com/office/drawing/2014/main" id="{E96CE353-7901-48F9-ABD7-E6BAD15EFDEB}"/>
              </a:ext>
            </a:extLst>
          </p:cNvPr>
          <p:cNvSpPr/>
          <p:nvPr/>
        </p:nvSpPr>
        <p:spPr>
          <a:xfrm>
            <a:off x="6615508" y="134354"/>
            <a:ext cx="2136964" cy="899140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ประชาชน สุขภาพดี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LE 85</a:t>
            </a:r>
            <a:r>
              <a:rPr lang="th-TH" sz="1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ปี</a:t>
            </a:r>
            <a:endParaRPr lang="en-US" sz="10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HALE 75</a:t>
            </a:r>
            <a:r>
              <a:rPr lang="th-TH" sz="1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ปี</a:t>
            </a:r>
          </a:p>
        </p:txBody>
      </p:sp>
      <p:sp>
        <p:nvSpPr>
          <p:cNvPr id="23" name="คำบรรยายภาพ: สี่เหลี่ยมมุมมน 25">
            <a:extLst>
              <a:ext uri="{FF2B5EF4-FFF2-40B4-BE49-F238E27FC236}">
                <a16:creationId xmlns="" xmlns:a16="http://schemas.microsoft.com/office/drawing/2014/main" id="{3B8BA864-8721-424C-9925-BFFC7167070F}"/>
              </a:ext>
            </a:extLst>
          </p:cNvPr>
          <p:cNvSpPr/>
          <p:nvPr/>
        </p:nvSpPr>
        <p:spPr>
          <a:xfrm>
            <a:off x="4113500" y="4154981"/>
            <a:ext cx="1256638" cy="899140"/>
          </a:xfrm>
          <a:prstGeom prst="wedgeRoundRectCallout">
            <a:avLst>
              <a:gd name="adj1" fmla="val -22686"/>
              <a:gd name="adj2" fmla="val -8219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rgbClr val="09218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ANC </a:t>
            </a:r>
            <a:r>
              <a:rPr lang="th-TH" sz="1200" dirty="0">
                <a:solidFill>
                  <a:srgbClr val="09218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คุณภาพ ในรายที่พร้อม</a:t>
            </a:r>
          </a:p>
          <a:p>
            <a:r>
              <a:rPr lang="en-US" sz="1200" dirty="0">
                <a:solidFill>
                  <a:srgbClr val="09218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th-TH" sz="1200" dirty="0">
                <a:solidFill>
                  <a:srgbClr val="09218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การคุมกำเนิด/ยาคุมฉุกเฉิน/</a:t>
            </a:r>
            <a:r>
              <a:rPr lang="en-US" sz="1200" dirty="0">
                <a:solidFill>
                  <a:srgbClr val="09218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RSA</a:t>
            </a:r>
          </a:p>
        </p:txBody>
      </p:sp>
    </p:spTree>
    <p:extLst>
      <p:ext uri="{BB962C8B-B14F-4D97-AF65-F5344CB8AC3E}">
        <p14:creationId xmlns:p14="http://schemas.microsoft.com/office/powerpoint/2010/main" val="38360164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88FD9E9B-B212-443E-A3EF-2EB554528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859" y="1688688"/>
            <a:ext cx="3373354" cy="2687805"/>
          </a:xfrm>
          <a:prstGeom prst="rect">
            <a:avLst/>
          </a:prstGeom>
        </p:spPr>
      </p:pic>
      <p:sp>
        <p:nvSpPr>
          <p:cNvPr id="6" name="สี่เหลี่ยมผืนผ้า 5">
            <a:extLst>
              <a:ext uri="{FF2B5EF4-FFF2-40B4-BE49-F238E27FC236}">
                <a16:creationId xmlns="" xmlns:a16="http://schemas.microsoft.com/office/drawing/2014/main" id="{5C1912BB-4FAD-4393-86EC-6455E4D67550}"/>
              </a:ext>
            </a:extLst>
          </p:cNvPr>
          <p:cNvSpPr/>
          <p:nvPr/>
        </p:nvSpPr>
        <p:spPr>
          <a:xfrm>
            <a:off x="517358" y="537291"/>
            <a:ext cx="5930442" cy="10467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b="1" dirty="0">
                <a:solidFill>
                  <a:srgbClr val="FF3399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ขอบพระคุณค่ะ</a:t>
            </a:r>
            <a:endParaRPr lang="en-US" sz="5400" b="1" dirty="0">
              <a:solidFill>
                <a:srgbClr val="FF3399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="" xmlns:a16="http://schemas.microsoft.com/office/drawing/2014/main" id="{412A7EF2-08A2-4291-9ECC-B4BFEFBCD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6910" y="47630"/>
            <a:ext cx="2659732" cy="268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4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สี่เหลี่ยมผืนผ้า 34">
            <a:extLst>
              <a:ext uri="{FF2B5EF4-FFF2-40B4-BE49-F238E27FC236}">
                <a16:creationId xmlns="" xmlns:a16="http://schemas.microsoft.com/office/drawing/2014/main" id="{2E5A4A47-6C6B-491A-8E52-CE560054F4C0}"/>
              </a:ext>
            </a:extLst>
          </p:cNvPr>
          <p:cNvSpPr/>
          <p:nvPr/>
        </p:nvSpPr>
        <p:spPr>
          <a:xfrm>
            <a:off x="-107256" y="-51798"/>
            <a:ext cx="9144000" cy="923926"/>
          </a:xfrm>
          <a:prstGeom prst="rect">
            <a:avLst/>
          </a:prstGeom>
          <a:solidFill>
            <a:srgbClr val="0F6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="" xmlns:a16="http://schemas.microsoft.com/office/drawing/2014/main" id="{62192B8C-CAC6-4F54-87B0-4EC25E06B6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 t="25138" r="32173" b="29654"/>
          <a:stretch/>
        </p:blipFill>
        <p:spPr bwMode="auto">
          <a:xfrm>
            <a:off x="-3063" y="1041620"/>
            <a:ext cx="8935614" cy="3867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กลุ่ม 22">
            <a:extLst>
              <a:ext uri="{FF2B5EF4-FFF2-40B4-BE49-F238E27FC236}">
                <a16:creationId xmlns="" xmlns:a16="http://schemas.microsoft.com/office/drawing/2014/main" id="{5E2FBBAC-102C-4AB1-854B-EE8B9DB45EA3}"/>
              </a:ext>
            </a:extLst>
          </p:cNvPr>
          <p:cNvGrpSpPr/>
          <p:nvPr/>
        </p:nvGrpSpPr>
        <p:grpSpPr>
          <a:xfrm>
            <a:off x="2619333" y="1274691"/>
            <a:ext cx="2317750" cy="629276"/>
            <a:chOff x="2951773" y="453914"/>
            <a:chExt cx="2317750" cy="406947"/>
          </a:xfrm>
        </p:grpSpPr>
        <p:sp>
          <p:nvSpPr>
            <p:cNvPr id="20" name="คำบรรยายภาพ: สี่เหลี่ยมมุมมน 19">
              <a:extLst>
                <a:ext uri="{FF2B5EF4-FFF2-40B4-BE49-F238E27FC236}">
                  <a16:creationId xmlns="" xmlns:a16="http://schemas.microsoft.com/office/drawing/2014/main" id="{C85630A0-B794-4D67-92B6-A755574827D7}"/>
                </a:ext>
              </a:extLst>
            </p:cNvPr>
            <p:cNvSpPr/>
            <p:nvPr/>
          </p:nvSpPr>
          <p:spPr>
            <a:xfrm>
              <a:off x="2951773" y="453914"/>
              <a:ext cx="2202787" cy="369332"/>
            </a:xfrm>
            <a:prstGeom prst="wedgeRoundRectCallout">
              <a:avLst>
                <a:gd name="adj1" fmla="val -4360"/>
                <a:gd name="adj2" fmla="val 142521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951773" y="522499"/>
              <a:ext cx="2317750" cy="3383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</a:t>
              </a:r>
              <a:r>
                <a:rPr lang="th-TH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ราย </a:t>
              </a:r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= </a:t>
              </a:r>
              <a:r>
                <a:rPr lang="en-US" sz="14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30.28</a:t>
              </a:r>
            </a:p>
            <a:p>
              <a:r>
                <a:rPr lang="en-US" sz="1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</a:t>
              </a:r>
              <a:r>
                <a:rPr lang="th-TH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Thrombotic  embolism</a:t>
              </a:r>
              <a:endParaRPr lang="th-TH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2" name="กลุ่ม 21">
            <a:extLst>
              <a:ext uri="{FF2B5EF4-FFF2-40B4-BE49-F238E27FC236}">
                <a16:creationId xmlns="" xmlns:a16="http://schemas.microsoft.com/office/drawing/2014/main" id="{AE089439-BB49-4E11-8E75-497C71B71A77}"/>
              </a:ext>
            </a:extLst>
          </p:cNvPr>
          <p:cNvGrpSpPr/>
          <p:nvPr/>
        </p:nvGrpSpPr>
        <p:grpSpPr>
          <a:xfrm>
            <a:off x="150342" y="1856209"/>
            <a:ext cx="2088034" cy="510348"/>
            <a:chOff x="128116" y="1371349"/>
            <a:chExt cx="2088034" cy="414038"/>
          </a:xfrm>
          <a:noFill/>
        </p:grpSpPr>
        <p:sp>
          <p:nvSpPr>
            <p:cNvPr id="21" name="คำบรรยายภาพ: สี่เหลี่ยมมุมมน 20">
              <a:extLst>
                <a:ext uri="{FF2B5EF4-FFF2-40B4-BE49-F238E27FC236}">
                  <a16:creationId xmlns="" xmlns:a16="http://schemas.microsoft.com/office/drawing/2014/main" id="{32D69458-DB66-4CE0-9AF4-0B2D223EEF21}"/>
                </a:ext>
              </a:extLst>
            </p:cNvPr>
            <p:cNvSpPr/>
            <p:nvPr/>
          </p:nvSpPr>
          <p:spPr>
            <a:xfrm>
              <a:off x="128116" y="1371349"/>
              <a:ext cx="1811215" cy="369332"/>
            </a:xfrm>
            <a:prstGeom prst="wedgeRoundRectCallout">
              <a:avLst>
                <a:gd name="adj1" fmla="val 19123"/>
                <a:gd name="adj2" fmla="val 164045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84150" y="1385875"/>
              <a:ext cx="2032000" cy="39951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</a:t>
              </a:r>
              <a:r>
                <a:rPr lang="th-TH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ราย </a:t>
              </a:r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= </a:t>
              </a:r>
              <a:r>
                <a:rPr lang="en-US" sz="14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22.27</a:t>
              </a:r>
            </a:p>
            <a:p>
              <a:r>
                <a:rPr 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Suicidal </a:t>
              </a:r>
              <a:r>
                <a:rPr lang="th-TH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(ผูกคอตาย)</a:t>
              </a:r>
            </a:p>
          </p:txBody>
        </p:sp>
      </p:grpSp>
      <p:grpSp>
        <p:nvGrpSpPr>
          <p:cNvPr id="24" name="กลุ่ม 23">
            <a:extLst>
              <a:ext uri="{FF2B5EF4-FFF2-40B4-BE49-F238E27FC236}">
                <a16:creationId xmlns="" xmlns:a16="http://schemas.microsoft.com/office/drawing/2014/main" id="{065BA413-4C58-4C88-858B-507EAD0C7AE3}"/>
              </a:ext>
            </a:extLst>
          </p:cNvPr>
          <p:cNvGrpSpPr/>
          <p:nvPr/>
        </p:nvGrpSpPr>
        <p:grpSpPr>
          <a:xfrm>
            <a:off x="6431397" y="1025409"/>
            <a:ext cx="2108687" cy="590716"/>
            <a:chOff x="6655814" y="485957"/>
            <a:chExt cx="1655596" cy="403934"/>
          </a:xfrm>
        </p:grpSpPr>
        <p:sp>
          <p:nvSpPr>
            <p:cNvPr id="18" name="คำบรรยายภาพ: สี่เหลี่ยมมุมมน 17">
              <a:extLst>
                <a:ext uri="{FF2B5EF4-FFF2-40B4-BE49-F238E27FC236}">
                  <a16:creationId xmlns="" xmlns:a16="http://schemas.microsoft.com/office/drawing/2014/main" id="{142DD2FE-A6E5-41E4-98D5-37AD386F70A5}"/>
                </a:ext>
              </a:extLst>
            </p:cNvPr>
            <p:cNvSpPr/>
            <p:nvPr/>
          </p:nvSpPr>
          <p:spPr>
            <a:xfrm>
              <a:off x="6655814" y="485957"/>
              <a:ext cx="1269910" cy="403934"/>
            </a:xfrm>
            <a:prstGeom prst="wedgeRoundRectCallout">
              <a:avLst>
                <a:gd name="adj1" fmla="val -77251"/>
                <a:gd name="adj2" fmla="val 23094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737350" y="511064"/>
              <a:ext cx="1574060" cy="3577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</a:t>
              </a:r>
              <a:r>
                <a:rPr lang="th-TH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ราย </a:t>
              </a:r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= </a:t>
              </a:r>
              <a:r>
                <a:rPr lang="en-US" sz="14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34.64</a:t>
              </a:r>
            </a:p>
            <a:p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Septic Shock</a:t>
              </a:r>
              <a:r>
                <a:rPr lang="th-TH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th-TH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6" name="กลุ่ม 15">
            <a:extLst>
              <a:ext uri="{FF2B5EF4-FFF2-40B4-BE49-F238E27FC236}">
                <a16:creationId xmlns="" xmlns:a16="http://schemas.microsoft.com/office/drawing/2014/main" id="{31BA67BE-0F6A-4CAE-BA83-B779B9DD6E1A}"/>
              </a:ext>
            </a:extLst>
          </p:cNvPr>
          <p:cNvGrpSpPr/>
          <p:nvPr/>
        </p:nvGrpSpPr>
        <p:grpSpPr>
          <a:xfrm>
            <a:off x="6271758" y="1516506"/>
            <a:ext cx="2811138" cy="1317606"/>
            <a:chOff x="6844841" y="1090458"/>
            <a:chExt cx="2488739" cy="588310"/>
          </a:xfrm>
        </p:grpSpPr>
        <p:sp>
          <p:nvSpPr>
            <p:cNvPr id="17" name="คำบรรยายภาพ: สี่เหลี่ยมมุมมน 16">
              <a:extLst>
                <a:ext uri="{FF2B5EF4-FFF2-40B4-BE49-F238E27FC236}">
                  <a16:creationId xmlns="" xmlns:a16="http://schemas.microsoft.com/office/drawing/2014/main" id="{4D0639CD-8915-49F9-9228-2FFB0D1E83DF}"/>
                </a:ext>
              </a:extLst>
            </p:cNvPr>
            <p:cNvSpPr/>
            <p:nvPr/>
          </p:nvSpPr>
          <p:spPr>
            <a:xfrm>
              <a:off x="6844841" y="1155549"/>
              <a:ext cx="2435779" cy="523219"/>
            </a:xfrm>
            <a:prstGeom prst="wedgeRoundRectCallout">
              <a:avLst>
                <a:gd name="adj1" fmla="val 13816"/>
                <a:gd name="adj2" fmla="val 89536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894006" y="1090458"/>
              <a:ext cx="2439574" cy="5565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sz="1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 </a:t>
              </a:r>
              <a:r>
                <a:rPr lang="th-TH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ราย  </a:t>
              </a:r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= </a:t>
              </a:r>
              <a:r>
                <a:rPr lang="en-US" sz="14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47.37</a:t>
              </a:r>
            </a:p>
            <a:p>
              <a:r>
                <a:rPr lang="en-US" sz="1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      </a:t>
              </a:r>
              <a:r>
                <a:rPr lang="en-US" sz="11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Overt DM c CKD</a:t>
              </a:r>
            </a:p>
            <a:p>
              <a:r>
                <a:rPr lang="en-US" sz="11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- CHF c Thyroid </a:t>
              </a:r>
              <a:r>
                <a:rPr lang="en-US" sz="11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strom</a:t>
              </a:r>
              <a:r>
                <a:rPr lang="en-US" sz="11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 </a:t>
              </a:r>
              <a:r>
                <a:rPr lang="en-US" sz="11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Amphetamin</a:t>
              </a:r>
              <a:r>
                <a:rPr lang="en-US" sz="11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abuse c </a:t>
              </a:r>
              <a:r>
                <a:rPr lang="en-US" sz="11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preg</a:t>
              </a:r>
              <a:r>
                <a:rPr lang="en-US" sz="11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complete abort c sudden cardiac arrest </a:t>
              </a:r>
              <a:endParaRPr lang="th-TH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5" name="กลุ่ม 14">
            <a:extLst>
              <a:ext uri="{FF2B5EF4-FFF2-40B4-BE49-F238E27FC236}">
                <a16:creationId xmlns="" xmlns:a16="http://schemas.microsoft.com/office/drawing/2014/main" id="{9D837F3B-2DB1-4A41-88F1-A53BCAA17ABC}"/>
              </a:ext>
            </a:extLst>
          </p:cNvPr>
          <p:cNvGrpSpPr/>
          <p:nvPr/>
        </p:nvGrpSpPr>
        <p:grpSpPr>
          <a:xfrm>
            <a:off x="6190254" y="4559612"/>
            <a:ext cx="1624676" cy="566338"/>
            <a:chOff x="6451600" y="3652222"/>
            <a:chExt cx="1624676" cy="404252"/>
          </a:xfrm>
        </p:grpSpPr>
        <p:sp>
          <p:nvSpPr>
            <p:cNvPr id="11" name="คำบรรยายภาพ: สี่เหลี่ยมมุมมน 10">
              <a:extLst>
                <a:ext uri="{FF2B5EF4-FFF2-40B4-BE49-F238E27FC236}">
                  <a16:creationId xmlns="" xmlns:a16="http://schemas.microsoft.com/office/drawing/2014/main" id="{04477351-DF59-4D04-8C3E-2AD40E005E99}"/>
                </a:ext>
              </a:extLst>
            </p:cNvPr>
            <p:cNvSpPr/>
            <p:nvPr/>
          </p:nvSpPr>
          <p:spPr>
            <a:xfrm>
              <a:off x="6451600" y="3652222"/>
              <a:ext cx="1624676" cy="369332"/>
            </a:xfrm>
            <a:prstGeom prst="wedgeRoundRectCallout">
              <a:avLst>
                <a:gd name="adj1" fmla="val -4257"/>
                <a:gd name="adj2" fmla="val -185303"/>
                <a:gd name="adj3" fmla="val 16667"/>
              </a:avLst>
            </a:prstGeom>
            <a:solidFill>
              <a:schemeClr val="bg2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477000" y="3683000"/>
              <a:ext cx="1599276" cy="3734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</a:t>
              </a:r>
              <a:r>
                <a:rPr lang="th-TH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ราย </a:t>
              </a:r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= 12.50</a:t>
              </a:r>
            </a:p>
            <a:p>
              <a:r>
                <a:rPr lang="en-US" sz="1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</a:t>
              </a:r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PPH</a:t>
              </a:r>
              <a:endParaRPr lang="th-TH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4" name="กลุ่ม 13">
            <a:extLst>
              <a:ext uri="{FF2B5EF4-FFF2-40B4-BE49-F238E27FC236}">
                <a16:creationId xmlns="" xmlns:a16="http://schemas.microsoft.com/office/drawing/2014/main" id="{2470E9A6-86E8-4B74-851E-FA7FD0B76EFC}"/>
              </a:ext>
            </a:extLst>
          </p:cNvPr>
          <p:cNvGrpSpPr/>
          <p:nvPr/>
        </p:nvGrpSpPr>
        <p:grpSpPr>
          <a:xfrm>
            <a:off x="2777941" y="4143561"/>
            <a:ext cx="2317749" cy="794575"/>
            <a:chOff x="3716967" y="3472738"/>
            <a:chExt cx="2317749" cy="607181"/>
          </a:xfrm>
        </p:grpSpPr>
        <p:sp>
          <p:nvSpPr>
            <p:cNvPr id="12" name="คำบรรยายภาพ: สี่เหลี่ยมมุมมน 11">
              <a:extLst>
                <a:ext uri="{FF2B5EF4-FFF2-40B4-BE49-F238E27FC236}">
                  <a16:creationId xmlns="" xmlns:a16="http://schemas.microsoft.com/office/drawing/2014/main" id="{AC6345C0-E4A9-499F-A5DF-C083D6F674AC}"/>
                </a:ext>
              </a:extLst>
            </p:cNvPr>
            <p:cNvSpPr/>
            <p:nvPr/>
          </p:nvSpPr>
          <p:spPr>
            <a:xfrm>
              <a:off x="3716967" y="3472738"/>
              <a:ext cx="2317749" cy="607181"/>
            </a:xfrm>
            <a:prstGeom prst="wedgeRoundRectCallout">
              <a:avLst>
                <a:gd name="adj1" fmla="val 6860"/>
                <a:gd name="adj2" fmla="val -156470"/>
                <a:gd name="adj3" fmla="val 16667"/>
              </a:avLst>
            </a:prstGeom>
            <a:solidFill>
              <a:schemeClr val="bg2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772223" y="3472738"/>
              <a:ext cx="2209800" cy="54093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</a:t>
              </a:r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 </a:t>
              </a:r>
              <a:r>
                <a:rPr lang="th-TH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ราย  </a:t>
              </a:r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= </a:t>
              </a:r>
              <a:r>
                <a:rPr lang="en-US" sz="14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18.56</a:t>
              </a:r>
            </a:p>
            <a:p>
              <a:r>
                <a:rPr lang="en-US" sz="1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</a:t>
              </a:r>
              <a:r>
                <a:rPr lang="th-TH" sz="1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  </a:t>
              </a:r>
              <a:r>
                <a:rPr 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Amniotic embolism</a:t>
              </a:r>
            </a:p>
            <a:p>
              <a:r>
                <a:rPr 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- Suicidal </a:t>
              </a:r>
              <a:r>
                <a:rPr lang="th-TH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(ผูกคอตาย)</a:t>
              </a:r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="" xmlns:a16="http://schemas.microsoft.com/office/drawing/2014/main" id="{5F1936B5-37B5-4B8D-B8FD-0BD3C88BFF6A}"/>
              </a:ext>
            </a:extLst>
          </p:cNvPr>
          <p:cNvGrpSpPr/>
          <p:nvPr/>
        </p:nvGrpSpPr>
        <p:grpSpPr>
          <a:xfrm>
            <a:off x="1055949" y="4223774"/>
            <a:ext cx="1755900" cy="671676"/>
            <a:chOff x="2789186" y="3867666"/>
            <a:chExt cx="1328326" cy="480813"/>
          </a:xfrm>
        </p:grpSpPr>
        <p:sp>
          <p:nvSpPr>
            <p:cNvPr id="10" name="คำบรรยายภาพ: สี่เหลี่ยมมุมมน 9">
              <a:extLst>
                <a:ext uri="{FF2B5EF4-FFF2-40B4-BE49-F238E27FC236}">
                  <a16:creationId xmlns="" xmlns:a16="http://schemas.microsoft.com/office/drawing/2014/main" id="{D2E561FA-E38D-42EF-BBF4-96D54267258E}"/>
                </a:ext>
              </a:extLst>
            </p:cNvPr>
            <p:cNvSpPr/>
            <p:nvPr/>
          </p:nvSpPr>
          <p:spPr>
            <a:xfrm>
              <a:off x="2789186" y="3867666"/>
              <a:ext cx="1149768" cy="480813"/>
            </a:xfrm>
            <a:prstGeom prst="wedgeRoundRectCallout">
              <a:avLst>
                <a:gd name="adj1" fmla="val 76049"/>
                <a:gd name="adj2" fmla="val -116047"/>
                <a:gd name="adj3" fmla="val 16667"/>
              </a:avLst>
            </a:prstGeom>
            <a:solidFill>
              <a:schemeClr val="bg2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967744" y="3883206"/>
              <a:ext cx="1149768" cy="4626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 </a:t>
              </a:r>
              <a:r>
                <a:rPr lang="th-TH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ราย </a:t>
              </a:r>
              <a:r>
                <a:rPr 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= </a:t>
              </a:r>
              <a:r>
                <a:rPr lang="en-US" sz="1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63.39</a:t>
              </a:r>
              <a:endParaRPr lang="th-TH" sz="1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th-TH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H1N1</a:t>
              </a:r>
              <a:br>
                <a:rPr 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- PPH</a:t>
              </a:r>
              <a:endPara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2" name="กลุ่ม 31">
            <a:extLst>
              <a:ext uri="{FF2B5EF4-FFF2-40B4-BE49-F238E27FC236}">
                <a16:creationId xmlns="" xmlns:a16="http://schemas.microsoft.com/office/drawing/2014/main" id="{53ACA2D4-F006-421C-9B5A-ED6463505BB6}"/>
              </a:ext>
            </a:extLst>
          </p:cNvPr>
          <p:cNvGrpSpPr/>
          <p:nvPr/>
        </p:nvGrpSpPr>
        <p:grpSpPr>
          <a:xfrm>
            <a:off x="-40580" y="-18675"/>
            <a:ext cx="9077324" cy="783221"/>
            <a:chOff x="0" y="80171"/>
            <a:chExt cx="9077324" cy="783221"/>
          </a:xfrm>
        </p:grpSpPr>
        <p:pic>
          <p:nvPicPr>
            <p:cNvPr id="28" name="Picture 2" descr="D:\LOGO\สำนักอนามัยการเจริญพันธุ์.png">
              <a:extLst>
                <a:ext uri="{FF2B5EF4-FFF2-40B4-BE49-F238E27FC236}">
                  <a16:creationId xmlns="" xmlns:a16="http://schemas.microsoft.com/office/drawing/2014/main" id="{2A279438-9789-4510-9517-16DB177395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0697"/>
            <a:stretch/>
          </p:blipFill>
          <p:spPr bwMode="auto">
            <a:xfrm>
              <a:off x="0" y="80171"/>
              <a:ext cx="939072" cy="783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รูปภาพ 28">
              <a:extLst>
                <a:ext uri="{FF2B5EF4-FFF2-40B4-BE49-F238E27FC236}">
                  <a16:creationId xmlns="" xmlns:a16="http://schemas.microsoft.com/office/drawing/2014/main" id="{E9B49D5C-8DC7-4C8E-89D9-6E7E89A96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8074" y="80171"/>
              <a:ext cx="1619250" cy="779639"/>
            </a:xfrm>
            <a:prstGeom prst="rect">
              <a:avLst/>
            </a:prstGeom>
          </p:spPr>
        </p:pic>
        <p:sp>
          <p:nvSpPr>
            <p:cNvPr id="30" name="สี่เหลี่ยมผืนผ้า 29">
              <a:extLst>
                <a:ext uri="{FF2B5EF4-FFF2-40B4-BE49-F238E27FC236}">
                  <a16:creationId xmlns="" xmlns:a16="http://schemas.microsoft.com/office/drawing/2014/main" id="{023730F1-FB5B-40FB-9FCE-B0D75BFF4EA8}"/>
                </a:ext>
              </a:extLst>
            </p:cNvPr>
            <p:cNvSpPr/>
            <p:nvPr/>
          </p:nvSpPr>
          <p:spPr>
            <a:xfrm>
              <a:off x="1064993" y="230307"/>
              <a:ext cx="621570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8954">
                <a:defRPr/>
              </a:pPr>
              <a:r>
                <a:rPr lang="th-TH" altLang="th-TH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Tahoma" pitchFamily="34" charset="0"/>
                </a:rPr>
                <a:t>สาเหตุมารดาตาย ปี 2562</a:t>
              </a:r>
            </a:p>
          </p:txBody>
        </p:sp>
      </p:grpSp>
      <p:sp>
        <p:nvSpPr>
          <p:cNvPr id="25" name="วงรี 24">
            <a:extLst>
              <a:ext uri="{FF2B5EF4-FFF2-40B4-BE49-F238E27FC236}">
                <a16:creationId xmlns="" xmlns:a16="http://schemas.microsoft.com/office/drawing/2014/main" id="{2C3E5F72-CAD1-4D82-8993-31B97460714E}"/>
              </a:ext>
            </a:extLst>
          </p:cNvPr>
          <p:cNvSpPr/>
          <p:nvPr/>
        </p:nvSpPr>
        <p:spPr>
          <a:xfrm>
            <a:off x="0" y="908877"/>
            <a:ext cx="2619332" cy="75341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 cause = 50 %</a:t>
            </a:r>
          </a:p>
          <a:p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Direct cause = 50 %</a:t>
            </a:r>
            <a:endParaRPr lang="th-TH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h-TH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th-TH" sz="11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จำนวน 10 ราย </a:t>
            </a:r>
            <a:endParaRPr lang="en-US" sz="1100" b="1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66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4">
            <a:extLst>
              <a:ext uri="{FF2B5EF4-FFF2-40B4-BE49-F238E27FC236}">
                <a16:creationId xmlns="" xmlns:a16="http://schemas.microsoft.com/office/drawing/2014/main" id="{0950F254-9FB5-4B40-8B8B-1F577770F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4172"/>
          </a:xfrm>
          <a:prstGeom prst="rect">
            <a:avLst/>
          </a:prstGeom>
          <a:solidFill>
            <a:srgbClr val="0F6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100000"/>
              </a:lnSpc>
              <a:spcBef>
                <a:spcPts val="0"/>
              </a:spcBef>
              <a:defRPr sz="2128" b="1" i="0" u="none" strike="noStrike" kern="1200" cap="all" spc="12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defRPr>
            </a:pPr>
            <a:r>
              <a:rPr lang="th-TH" sz="2400" b="1" cap="all" spc="120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สัดส่วนสาเหตุการตายมารดา </a:t>
            </a:r>
            <a:br>
              <a:rPr lang="th-TH" sz="2400" b="1" cap="all" spc="120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</a:br>
            <a:r>
              <a:rPr lang="th-TH" sz="2400" b="1" cap="all" spc="120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ปี 2561 -2562 (จำนวน</a:t>
            </a:r>
            <a:r>
              <a:rPr lang="en-US" sz="2400" b="1" cap="all" spc="120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 =</a:t>
            </a:r>
            <a:r>
              <a:rPr lang="th-TH" sz="2400" b="1" cap="all" spc="120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 </a:t>
            </a:r>
            <a:r>
              <a:rPr lang="en-US" sz="2400" b="1" cap="all" spc="120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18 </a:t>
            </a:r>
            <a:r>
              <a:rPr lang="th-TH" sz="2400" b="1" cap="all" spc="120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ราย</a:t>
            </a:r>
            <a:r>
              <a:rPr lang="en-US" sz="2400" b="1" cap="all" spc="120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 )</a:t>
            </a:r>
            <a:endParaRPr lang="th-TH" dirty="0"/>
          </a:p>
        </p:txBody>
      </p:sp>
      <p:graphicFrame>
        <p:nvGraphicFramePr>
          <p:cNvPr id="6" name="ตัวแทนเนื้อหา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2343421"/>
              </p:ext>
            </p:extLst>
          </p:nvPr>
        </p:nvGraphicFramePr>
        <p:xfrm>
          <a:off x="677141" y="1286885"/>
          <a:ext cx="7886700" cy="3262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สี่เหลี่ยมผืนผ้า 7"/>
          <p:cNvSpPr/>
          <p:nvPr/>
        </p:nvSpPr>
        <p:spPr>
          <a:xfrm>
            <a:off x="1295400" y="4592782"/>
            <a:ext cx="935182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2561</a:t>
            </a:r>
            <a:endParaRPr lang="th-TH" dirty="0"/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4475018" y="4592782"/>
            <a:ext cx="935182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2562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4239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 t="25138" r="32173" b="29654"/>
          <a:stretch/>
        </p:blipFill>
        <p:spPr bwMode="auto">
          <a:xfrm>
            <a:off x="1490287" y="858310"/>
            <a:ext cx="7600037" cy="410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สี่เหลี่ยมผืนผ้า 13">
            <a:extLst>
              <a:ext uri="{FF2B5EF4-FFF2-40B4-BE49-F238E27FC236}">
                <a16:creationId xmlns="" xmlns:a16="http://schemas.microsoft.com/office/drawing/2014/main" id="{BF282D4F-2ED4-4513-AFAD-274ADDFE924B}"/>
              </a:ext>
            </a:extLst>
          </p:cNvPr>
          <p:cNvSpPr/>
          <p:nvPr/>
        </p:nvSpPr>
        <p:spPr>
          <a:xfrm>
            <a:off x="0" y="-1"/>
            <a:ext cx="9144000" cy="923926"/>
          </a:xfrm>
          <a:prstGeom prst="rect">
            <a:avLst/>
          </a:prstGeom>
          <a:solidFill>
            <a:srgbClr val="0F6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9" name="กลุ่ม 8">
            <a:extLst>
              <a:ext uri="{FF2B5EF4-FFF2-40B4-BE49-F238E27FC236}">
                <a16:creationId xmlns="" xmlns:a16="http://schemas.microsoft.com/office/drawing/2014/main" id="{89285F7B-32B3-4821-8AF3-FB29D9EA7D88}"/>
              </a:ext>
            </a:extLst>
          </p:cNvPr>
          <p:cNvGrpSpPr/>
          <p:nvPr/>
        </p:nvGrpSpPr>
        <p:grpSpPr>
          <a:xfrm>
            <a:off x="1" y="80171"/>
            <a:ext cx="9077324" cy="824120"/>
            <a:chOff x="0" y="80171"/>
            <a:chExt cx="9077324" cy="824120"/>
          </a:xfrm>
        </p:grpSpPr>
        <p:pic>
          <p:nvPicPr>
            <p:cNvPr id="11" name="Picture 2" descr="D:\LOGO\สำนักอนามัยการเจริญพันธุ์.png">
              <a:extLst>
                <a:ext uri="{FF2B5EF4-FFF2-40B4-BE49-F238E27FC236}">
                  <a16:creationId xmlns="" xmlns:a16="http://schemas.microsoft.com/office/drawing/2014/main" id="{F3B4BA96-EBAB-4947-9032-193A5B2CB0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0697"/>
            <a:stretch/>
          </p:blipFill>
          <p:spPr bwMode="auto">
            <a:xfrm>
              <a:off x="0" y="80171"/>
              <a:ext cx="939072" cy="783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รูปภาพ 11">
              <a:extLst>
                <a:ext uri="{FF2B5EF4-FFF2-40B4-BE49-F238E27FC236}">
                  <a16:creationId xmlns="" xmlns:a16="http://schemas.microsoft.com/office/drawing/2014/main" id="{5AFC111D-4CE5-4CCC-9C64-F98D6748D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8074" y="80171"/>
              <a:ext cx="1619250" cy="779639"/>
            </a:xfrm>
            <a:prstGeom prst="rect">
              <a:avLst/>
            </a:prstGeom>
          </p:spPr>
        </p:pic>
        <p:sp>
          <p:nvSpPr>
            <p:cNvPr id="13" name="สี่เหลี่ยมผืนผ้า 12">
              <a:extLst>
                <a:ext uri="{FF2B5EF4-FFF2-40B4-BE49-F238E27FC236}">
                  <a16:creationId xmlns="" xmlns:a16="http://schemas.microsoft.com/office/drawing/2014/main" id="{F114F7F7-96D4-4129-B8E5-19174BBE8B2B}"/>
                </a:ext>
              </a:extLst>
            </p:cNvPr>
            <p:cNvSpPr/>
            <p:nvPr/>
          </p:nvSpPr>
          <p:spPr>
            <a:xfrm>
              <a:off x="1188650" y="134850"/>
              <a:ext cx="4736436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8937">
                <a:defRPr/>
              </a:pPr>
              <a:r>
                <a:rPr lang="en-US" altLang="th-TH" sz="4400" b="1" dirty="0">
                  <a:solidFill>
                    <a:schemeClr val="bg1"/>
                  </a:solidFill>
                  <a:latin typeface="TH Sarabun New" panose="020B0500040200020003" pitchFamily="34" charset="-34"/>
                  <a:ea typeface="Tahoma" pitchFamily="34" charset="0"/>
                  <a:cs typeface="TH Sarabun New" panose="020B0500040200020003" pitchFamily="34" charset="-34"/>
                  <a:sym typeface="Tahoma" pitchFamily="34" charset="0"/>
                </a:rPr>
                <a:t>Near missed </a:t>
              </a:r>
              <a:r>
                <a:rPr lang="th-TH" altLang="th-TH" sz="4400" b="1" dirty="0">
                  <a:solidFill>
                    <a:schemeClr val="bg1"/>
                  </a:solidFill>
                  <a:latin typeface="TH Sarabun New" panose="020B0500040200020003" pitchFamily="34" charset="-34"/>
                  <a:ea typeface="Tahoma" pitchFamily="34" charset="0"/>
                  <a:cs typeface="TH Sarabun New" panose="020B0500040200020003" pitchFamily="34" charset="-34"/>
                  <a:sym typeface="Tahoma" pitchFamily="34" charset="0"/>
                </a:rPr>
                <a:t>ปี 2562</a:t>
              </a:r>
            </a:p>
          </p:txBody>
        </p:sp>
      </p:grpSp>
      <p:pic>
        <p:nvPicPr>
          <p:cNvPr id="6" name="รูปภาพ 5" descr="รูปภาพประกอบด้วย ภาพตัดปะ&#10;&#10;คำอธิบายที่สร้างขึ้นโดยอัตโนมัติ">
            <a:extLst>
              <a:ext uri="{FF2B5EF4-FFF2-40B4-BE49-F238E27FC236}">
                <a16:creationId xmlns="" xmlns:a16="http://schemas.microsoft.com/office/drawing/2014/main" id="{C3A18316-D81E-4761-B454-4B1C7676CF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34" y="1481177"/>
            <a:ext cx="182000" cy="276999"/>
          </a:xfrm>
          <a:prstGeom prst="rect">
            <a:avLst/>
          </a:prstGeom>
        </p:spPr>
      </p:pic>
      <p:sp>
        <p:nvSpPr>
          <p:cNvPr id="7" name="กล่องข้อความ 6">
            <a:extLst>
              <a:ext uri="{FF2B5EF4-FFF2-40B4-BE49-F238E27FC236}">
                <a16:creationId xmlns="" xmlns:a16="http://schemas.microsoft.com/office/drawing/2014/main" id="{9E104251-0673-423D-9711-15A4C280E5FF}"/>
              </a:ext>
            </a:extLst>
          </p:cNvPr>
          <p:cNvSpPr txBox="1"/>
          <p:nvPr/>
        </p:nvSpPr>
        <p:spPr>
          <a:xfrm>
            <a:off x="138116" y="1013947"/>
            <a:ext cx="1957865" cy="30008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th-TH" sz="13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ความหมายสัญลักษณ์</a:t>
            </a:r>
            <a:endParaRPr lang="en-US" sz="13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="" xmlns:a16="http://schemas.microsoft.com/office/drawing/2014/main" id="{2D0E0B6A-0DC8-49CA-8739-83BA9AFB9F73}"/>
              </a:ext>
            </a:extLst>
          </p:cNvPr>
          <p:cNvSpPr txBox="1"/>
          <p:nvPr/>
        </p:nvSpPr>
        <p:spPr>
          <a:xfrm>
            <a:off x="435767" y="1548482"/>
            <a:ext cx="6503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PPH 11</a:t>
            </a:r>
          </a:p>
        </p:txBody>
      </p:sp>
      <p:sp>
        <p:nvSpPr>
          <p:cNvPr id="18" name="การกระจาย: 14 จุด 17">
            <a:extLst>
              <a:ext uri="{FF2B5EF4-FFF2-40B4-BE49-F238E27FC236}">
                <a16:creationId xmlns="" xmlns:a16="http://schemas.microsoft.com/office/drawing/2014/main" id="{89596F94-41BC-4B5C-B9F2-DC19CA7890DA}"/>
              </a:ext>
            </a:extLst>
          </p:cNvPr>
          <p:cNvSpPr/>
          <p:nvPr/>
        </p:nvSpPr>
        <p:spPr>
          <a:xfrm>
            <a:off x="116314" y="2243407"/>
            <a:ext cx="255859" cy="219681"/>
          </a:xfrm>
          <a:prstGeom prst="irregularSeal2">
            <a:avLst/>
          </a:prstGeom>
          <a:solidFill>
            <a:srgbClr val="0FCD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="" xmlns:a16="http://schemas.microsoft.com/office/drawing/2014/main" id="{B9AAA491-8884-4309-8CB7-D61C70ADDE71}"/>
              </a:ext>
            </a:extLst>
          </p:cNvPr>
          <p:cNvSpPr txBox="1"/>
          <p:nvPr/>
        </p:nvSpPr>
        <p:spPr>
          <a:xfrm>
            <a:off x="400380" y="2211154"/>
            <a:ext cx="5971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DHF 1</a:t>
            </a:r>
          </a:p>
        </p:txBody>
      </p:sp>
      <p:sp>
        <p:nvSpPr>
          <p:cNvPr id="25" name="ดาว: 5 แฉก 24">
            <a:extLst>
              <a:ext uri="{FF2B5EF4-FFF2-40B4-BE49-F238E27FC236}">
                <a16:creationId xmlns="" xmlns:a16="http://schemas.microsoft.com/office/drawing/2014/main" id="{034A0928-98AB-4233-86B5-31D6BD45B88B}"/>
              </a:ext>
            </a:extLst>
          </p:cNvPr>
          <p:cNvSpPr/>
          <p:nvPr/>
        </p:nvSpPr>
        <p:spPr>
          <a:xfrm>
            <a:off x="129690" y="2466813"/>
            <a:ext cx="166483" cy="139586"/>
          </a:xfrm>
          <a:prstGeom prst="star5">
            <a:avLst>
              <a:gd name="adj" fmla="val 50000"/>
              <a:gd name="hf" fmla="val 105146"/>
              <a:gd name="vf" fmla="val 110557"/>
            </a:avLst>
          </a:prstGeom>
          <a:solidFill>
            <a:srgbClr val="FF73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="" xmlns:a16="http://schemas.microsoft.com/office/drawing/2014/main" id="{3C6D634B-29E2-4553-A608-015075B73806}"/>
              </a:ext>
            </a:extLst>
          </p:cNvPr>
          <p:cNvSpPr txBox="1"/>
          <p:nvPr/>
        </p:nvSpPr>
        <p:spPr>
          <a:xfrm>
            <a:off x="247072" y="2463089"/>
            <a:ext cx="16147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Criminal abortion 1</a:t>
            </a: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="" xmlns:a16="http://schemas.microsoft.com/office/drawing/2014/main" id="{DD38FE6C-C868-494C-B9EB-5D19E925D4D3}"/>
              </a:ext>
            </a:extLst>
          </p:cNvPr>
          <p:cNvSpPr/>
          <p:nvPr/>
        </p:nvSpPr>
        <p:spPr>
          <a:xfrm>
            <a:off x="329450" y="2672624"/>
            <a:ext cx="122501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Uterine rupture 1</a:t>
            </a: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" name="หัวใจ 2">
            <a:extLst>
              <a:ext uri="{FF2B5EF4-FFF2-40B4-BE49-F238E27FC236}">
                <a16:creationId xmlns="" xmlns:a16="http://schemas.microsoft.com/office/drawing/2014/main" id="{19B073B4-DDD3-404A-AC6F-CFFC99CA4E5A}"/>
              </a:ext>
            </a:extLst>
          </p:cNvPr>
          <p:cNvSpPr/>
          <p:nvPr/>
        </p:nvSpPr>
        <p:spPr>
          <a:xfrm>
            <a:off x="141594" y="2693921"/>
            <a:ext cx="178522" cy="176527"/>
          </a:xfrm>
          <a:prstGeom prst="hear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="" xmlns:a16="http://schemas.microsoft.com/office/drawing/2014/main" id="{7294D7EC-F04F-483B-A669-BF9B7DB08C0A}"/>
              </a:ext>
            </a:extLst>
          </p:cNvPr>
          <p:cNvSpPr/>
          <p:nvPr/>
        </p:nvSpPr>
        <p:spPr>
          <a:xfrm>
            <a:off x="315851" y="2928032"/>
            <a:ext cx="13564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Abruptio</a:t>
            </a:r>
            <a:r>
              <a:rPr lang="en-US" sz="9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placenta 2</a:t>
            </a: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5" name="วงกลม: กลวง 4">
            <a:extLst>
              <a:ext uri="{FF2B5EF4-FFF2-40B4-BE49-F238E27FC236}">
                <a16:creationId xmlns="" xmlns:a16="http://schemas.microsoft.com/office/drawing/2014/main" id="{9CF0E034-2404-4FBA-8AAA-F348221B2342}"/>
              </a:ext>
            </a:extLst>
          </p:cNvPr>
          <p:cNvSpPr/>
          <p:nvPr/>
        </p:nvSpPr>
        <p:spPr>
          <a:xfrm>
            <a:off x="123002" y="2966875"/>
            <a:ext cx="166483" cy="176527"/>
          </a:xfrm>
          <a:prstGeom prst="don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="" xmlns:a16="http://schemas.microsoft.com/office/drawing/2014/main" id="{B06C09B2-6B65-4FE6-9D9C-E49DC81288A5}"/>
              </a:ext>
            </a:extLst>
          </p:cNvPr>
          <p:cNvSpPr/>
          <p:nvPr/>
        </p:nvSpPr>
        <p:spPr>
          <a:xfrm>
            <a:off x="296173" y="3168755"/>
            <a:ext cx="136127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Herpetic hepatitis</a:t>
            </a: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1</a:t>
            </a:r>
          </a:p>
        </p:txBody>
      </p:sp>
      <p:sp>
        <p:nvSpPr>
          <p:cNvPr id="22" name="บล็อกส่วนโค้ง 21">
            <a:extLst>
              <a:ext uri="{FF2B5EF4-FFF2-40B4-BE49-F238E27FC236}">
                <a16:creationId xmlns="" xmlns:a16="http://schemas.microsoft.com/office/drawing/2014/main" id="{3D7085EA-F158-4E3A-BA1A-346A98EFCAE3}"/>
              </a:ext>
            </a:extLst>
          </p:cNvPr>
          <p:cNvSpPr/>
          <p:nvPr/>
        </p:nvSpPr>
        <p:spPr>
          <a:xfrm>
            <a:off x="77432" y="3224157"/>
            <a:ext cx="266117" cy="277000"/>
          </a:xfrm>
          <a:prstGeom prst="blockArc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="" xmlns:a16="http://schemas.microsoft.com/office/drawing/2014/main" id="{A4EF508A-BDD5-4EB5-A041-F6923E6A8627}"/>
              </a:ext>
            </a:extLst>
          </p:cNvPr>
          <p:cNvSpPr/>
          <p:nvPr/>
        </p:nvSpPr>
        <p:spPr>
          <a:xfrm>
            <a:off x="1366065" y="1559743"/>
            <a:ext cx="101502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PPH (TAH)</a:t>
            </a: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22</a:t>
            </a:r>
          </a:p>
        </p:txBody>
      </p:sp>
      <p:sp>
        <p:nvSpPr>
          <p:cNvPr id="30" name="สี่เหลี่ยมผืนผ้า 29">
            <a:extLst>
              <a:ext uri="{FF2B5EF4-FFF2-40B4-BE49-F238E27FC236}">
                <a16:creationId xmlns="" xmlns:a16="http://schemas.microsoft.com/office/drawing/2014/main" id="{52C05D64-74D1-4FC1-853A-61906747AD56}"/>
              </a:ext>
            </a:extLst>
          </p:cNvPr>
          <p:cNvSpPr/>
          <p:nvPr/>
        </p:nvSpPr>
        <p:spPr>
          <a:xfrm>
            <a:off x="400380" y="3441223"/>
            <a:ext cx="52770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ITP 1</a:t>
            </a: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32" name="รูปภาพ 31" descr="รูปภาพประกอบด้วย ภาพตัดปะ&#10;&#10;คำอธิบายที่สร้างขึ้นโดยอัตโนมัติ">
            <a:extLst>
              <a:ext uri="{FF2B5EF4-FFF2-40B4-BE49-F238E27FC236}">
                <a16:creationId xmlns="" xmlns:a16="http://schemas.microsoft.com/office/drawing/2014/main" id="{D6CC4F4D-2033-406D-A546-9EF95B4AD0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352" y="3451900"/>
            <a:ext cx="248288" cy="233492"/>
          </a:xfrm>
          <a:prstGeom prst="rect">
            <a:avLst/>
          </a:prstGeom>
          <a:solidFill>
            <a:srgbClr val="7030A0"/>
          </a:solidFill>
        </p:spPr>
      </p:pic>
      <p:pic>
        <p:nvPicPr>
          <p:cNvPr id="34" name="รูปภาพ 33">
            <a:extLst>
              <a:ext uri="{FF2B5EF4-FFF2-40B4-BE49-F238E27FC236}">
                <a16:creationId xmlns="" xmlns:a16="http://schemas.microsoft.com/office/drawing/2014/main" id="{D79EDD23-C532-403E-B990-E032AA317C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0" t="9435" r="20336" b="12580"/>
          <a:stretch/>
        </p:blipFill>
        <p:spPr>
          <a:xfrm>
            <a:off x="1215227" y="1509721"/>
            <a:ext cx="192443" cy="260535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="" xmlns:a16="http://schemas.microsoft.com/office/drawing/2014/main" id="{5FCA1086-1AF8-4637-99EC-C07C640FE43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0" t="9435" r="20336" b="12580"/>
          <a:stretch/>
        </p:blipFill>
        <p:spPr>
          <a:xfrm>
            <a:off x="3400321" y="3438498"/>
            <a:ext cx="233216" cy="224975"/>
          </a:xfrm>
          <a:prstGeom prst="rect">
            <a:avLst/>
          </a:prstGeom>
        </p:spPr>
      </p:pic>
      <p:sp>
        <p:nvSpPr>
          <p:cNvPr id="31" name="กล่องข้อความ 30">
            <a:extLst>
              <a:ext uri="{FF2B5EF4-FFF2-40B4-BE49-F238E27FC236}">
                <a16:creationId xmlns="" xmlns:a16="http://schemas.microsoft.com/office/drawing/2014/main" id="{262B015A-2658-49D5-AA3E-6A907DCCDAD4}"/>
              </a:ext>
            </a:extLst>
          </p:cNvPr>
          <p:cNvSpPr txBox="1"/>
          <p:nvPr/>
        </p:nvSpPr>
        <p:spPr>
          <a:xfrm>
            <a:off x="3405355" y="3439710"/>
            <a:ext cx="179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กล่องข้อความ 37">
            <a:extLst>
              <a:ext uri="{FF2B5EF4-FFF2-40B4-BE49-F238E27FC236}">
                <a16:creationId xmlns="" xmlns:a16="http://schemas.microsoft.com/office/drawing/2014/main" id="{7847013E-E032-428B-B21F-8FE8B6DFFC59}"/>
              </a:ext>
            </a:extLst>
          </p:cNvPr>
          <p:cNvSpPr txBox="1"/>
          <p:nvPr/>
        </p:nvSpPr>
        <p:spPr>
          <a:xfrm>
            <a:off x="3111613" y="3463355"/>
            <a:ext cx="1902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10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สี่เหลี่ยมผืนผ้า 38">
            <a:extLst>
              <a:ext uri="{FF2B5EF4-FFF2-40B4-BE49-F238E27FC236}">
                <a16:creationId xmlns="" xmlns:a16="http://schemas.microsoft.com/office/drawing/2014/main" id="{01A0A525-EF91-4D46-917E-6F0179F2B9D5}"/>
              </a:ext>
            </a:extLst>
          </p:cNvPr>
          <p:cNvSpPr/>
          <p:nvPr/>
        </p:nvSpPr>
        <p:spPr>
          <a:xfrm>
            <a:off x="388210" y="1903744"/>
            <a:ext cx="83548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Eclamsia</a:t>
            </a:r>
            <a:r>
              <a:rPr lang="en-US" sz="9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9</a:t>
            </a: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40" name="แผนผังลำดับงาน: ผสาน 39">
            <a:extLst>
              <a:ext uri="{FF2B5EF4-FFF2-40B4-BE49-F238E27FC236}">
                <a16:creationId xmlns="" xmlns:a16="http://schemas.microsoft.com/office/drawing/2014/main" id="{7D70B375-43B2-4BE0-B7C6-639CC9EB9261}"/>
              </a:ext>
            </a:extLst>
          </p:cNvPr>
          <p:cNvSpPr/>
          <p:nvPr/>
        </p:nvSpPr>
        <p:spPr>
          <a:xfrm>
            <a:off x="138116" y="1944889"/>
            <a:ext cx="204220" cy="224975"/>
          </a:xfrm>
          <a:prstGeom prst="flowChartMerg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2" name="แผนผังลำดับงาน: ผสาน 41">
            <a:extLst>
              <a:ext uri="{FF2B5EF4-FFF2-40B4-BE49-F238E27FC236}">
                <a16:creationId xmlns="" xmlns:a16="http://schemas.microsoft.com/office/drawing/2014/main" id="{922AF121-F4D8-4FE4-9DB1-A714B344B126}"/>
              </a:ext>
            </a:extLst>
          </p:cNvPr>
          <p:cNvSpPr/>
          <p:nvPr/>
        </p:nvSpPr>
        <p:spPr>
          <a:xfrm>
            <a:off x="2803423" y="3456158"/>
            <a:ext cx="204220" cy="224975"/>
          </a:xfrm>
          <a:prstGeom prst="flowChartMerg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กล่องข้อความ 42">
            <a:extLst>
              <a:ext uri="{FF2B5EF4-FFF2-40B4-BE49-F238E27FC236}">
                <a16:creationId xmlns="" xmlns:a16="http://schemas.microsoft.com/office/drawing/2014/main" id="{59B762E0-1BC3-43E0-8209-4E258A447852}"/>
              </a:ext>
            </a:extLst>
          </p:cNvPr>
          <p:cNvSpPr txBox="1"/>
          <p:nvPr/>
        </p:nvSpPr>
        <p:spPr>
          <a:xfrm>
            <a:off x="2800660" y="3404796"/>
            <a:ext cx="1902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10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รูปภาพ 43">
            <a:extLst>
              <a:ext uri="{FF2B5EF4-FFF2-40B4-BE49-F238E27FC236}">
                <a16:creationId xmlns="" xmlns:a16="http://schemas.microsoft.com/office/drawing/2014/main" id="{7B1383C1-58B1-43BB-97E5-7B7551CF84A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0" t="9435" r="20336" b="12580"/>
          <a:stretch/>
        </p:blipFill>
        <p:spPr>
          <a:xfrm>
            <a:off x="3985453" y="3375094"/>
            <a:ext cx="192443" cy="260535"/>
          </a:xfrm>
          <a:prstGeom prst="rect">
            <a:avLst/>
          </a:prstGeom>
        </p:spPr>
      </p:pic>
      <p:sp>
        <p:nvSpPr>
          <p:cNvPr id="45" name="กล่องข้อความ 44">
            <a:extLst>
              <a:ext uri="{FF2B5EF4-FFF2-40B4-BE49-F238E27FC236}">
                <a16:creationId xmlns="" xmlns:a16="http://schemas.microsoft.com/office/drawing/2014/main" id="{DADC5A1C-1889-412A-AAFA-3E3D8B0D4B62}"/>
              </a:ext>
            </a:extLst>
          </p:cNvPr>
          <p:cNvSpPr txBox="1"/>
          <p:nvPr/>
        </p:nvSpPr>
        <p:spPr>
          <a:xfrm>
            <a:off x="3993722" y="3372121"/>
            <a:ext cx="224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กากบาท 40">
            <a:extLst>
              <a:ext uri="{FF2B5EF4-FFF2-40B4-BE49-F238E27FC236}">
                <a16:creationId xmlns="" xmlns:a16="http://schemas.microsoft.com/office/drawing/2014/main" id="{C8827847-EA5F-4A55-BD2A-C772A4C0962A}"/>
              </a:ext>
            </a:extLst>
          </p:cNvPr>
          <p:cNvSpPr/>
          <p:nvPr/>
        </p:nvSpPr>
        <p:spPr>
          <a:xfrm>
            <a:off x="4230313" y="3442370"/>
            <a:ext cx="213815" cy="182006"/>
          </a:xfrm>
          <a:prstGeom prst="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7" name="กล่องข้อความ 46">
            <a:extLst>
              <a:ext uri="{FF2B5EF4-FFF2-40B4-BE49-F238E27FC236}">
                <a16:creationId xmlns="" xmlns:a16="http://schemas.microsoft.com/office/drawing/2014/main" id="{DCAF4C81-0D7B-4727-B5E0-D7D7B705D706}"/>
              </a:ext>
            </a:extLst>
          </p:cNvPr>
          <p:cNvSpPr txBox="1"/>
          <p:nvPr/>
        </p:nvSpPr>
        <p:spPr>
          <a:xfrm>
            <a:off x="4242079" y="3404796"/>
            <a:ext cx="1902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10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สี่เหลี่ยมผืนผ้า 45">
            <a:extLst>
              <a:ext uri="{FF2B5EF4-FFF2-40B4-BE49-F238E27FC236}">
                <a16:creationId xmlns="" xmlns:a16="http://schemas.microsoft.com/office/drawing/2014/main" id="{CD0E5F2A-7843-4066-A9A1-0BC6F5EF4B8D}"/>
              </a:ext>
            </a:extLst>
          </p:cNvPr>
          <p:cNvSpPr/>
          <p:nvPr/>
        </p:nvSpPr>
        <p:spPr>
          <a:xfrm>
            <a:off x="1408987" y="1946517"/>
            <a:ext cx="15440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Severe PIH/HELLP    9</a:t>
            </a: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48" name="แผนผังลําดับงาน: กระบวนการ 47">
            <a:extLst>
              <a:ext uri="{FF2B5EF4-FFF2-40B4-BE49-F238E27FC236}">
                <a16:creationId xmlns="" xmlns:a16="http://schemas.microsoft.com/office/drawing/2014/main" id="{CA00D555-0C91-4E8F-BD76-21B66A63228F}"/>
              </a:ext>
            </a:extLst>
          </p:cNvPr>
          <p:cNvSpPr/>
          <p:nvPr/>
        </p:nvSpPr>
        <p:spPr>
          <a:xfrm>
            <a:off x="1146547" y="1970014"/>
            <a:ext cx="262440" cy="173433"/>
          </a:xfrm>
          <a:prstGeom prst="flowChart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แผนผังลําดับงาน: กระบวนการ 49">
            <a:extLst>
              <a:ext uri="{FF2B5EF4-FFF2-40B4-BE49-F238E27FC236}">
                <a16:creationId xmlns="" xmlns:a16="http://schemas.microsoft.com/office/drawing/2014/main" id="{9A0874B8-4E0C-4482-A7F7-DCCEB6B2380C}"/>
              </a:ext>
            </a:extLst>
          </p:cNvPr>
          <p:cNvSpPr/>
          <p:nvPr/>
        </p:nvSpPr>
        <p:spPr>
          <a:xfrm>
            <a:off x="4110859" y="3202998"/>
            <a:ext cx="262440" cy="153309"/>
          </a:xfrm>
          <a:prstGeom prst="flowChart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" name="กล่องข้อความ 50">
            <a:extLst>
              <a:ext uri="{FF2B5EF4-FFF2-40B4-BE49-F238E27FC236}">
                <a16:creationId xmlns="" xmlns:a16="http://schemas.microsoft.com/office/drawing/2014/main" id="{72658117-5E0E-4A3D-A5A8-7A6D532339C1}"/>
              </a:ext>
            </a:extLst>
          </p:cNvPr>
          <p:cNvSpPr txBox="1"/>
          <p:nvPr/>
        </p:nvSpPr>
        <p:spPr>
          <a:xfrm>
            <a:off x="4168106" y="3149719"/>
            <a:ext cx="1902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10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วงกลม: กลวง 51">
            <a:extLst>
              <a:ext uri="{FF2B5EF4-FFF2-40B4-BE49-F238E27FC236}">
                <a16:creationId xmlns="" xmlns:a16="http://schemas.microsoft.com/office/drawing/2014/main" id="{2B0E859F-9739-4CAD-865F-19C3459FC297}"/>
              </a:ext>
            </a:extLst>
          </p:cNvPr>
          <p:cNvSpPr/>
          <p:nvPr/>
        </p:nvSpPr>
        <p:spPr>
          <a:xfrm>
            <a:off x="4111715" y="3673428"/>
            <a:ext cx="166483" cy="176527"/>
          </a:xfrm>
          <a:prstGeom prst="don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53" name="กล่องข้อความ 52">
            <a:extLst>
              <a:ext uri="{FF2B5EF4-FFF2-40B4-BE49-F238E27FC236}">
                <a16:creationId xmlns="" xmlns:a16="http://schemas.microsoft.com/office/drawing/2014/main" id="{E13E01A1-32FA-4632-983F-0CE76F5B0FB4}"/>
              </a:ext>
            </a:extLst>
          </p:cNvPr>
          <p:cNvSpPr txBox="1"/>
          <p:nvPr/>
        </p:nvSpPr>
        <p:spPr>
          <a:xfrm>
            <a:off x="4077149" y="3626063"/>
            <a:ext cx="224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49" name="คำบรรยายภาพ: วงรี 48">
            <a:extLst>
              <a:ext uri="{FF2B5EF4-FFF2-40B4-BE49-F238E27FC236}">
                <a16:creationId xmlns="" xmlns:a16="http://schemas.microsoft.com/office/drawing/2014/main" id="{1A68C252-CD29-4EA1-B5A7-9F9D2004545B}"/>
              </a:ext>
            </a:extLst>
          </p:cNvPr>
          <p:cNvSpPr/>
          <p:nvPr/>
        </p:nvSpPr>
        <p:spPr>
          <a:xfrm>
            <a:off x="2264483" y="4175931"/>
            <a:ext cx="685800" cy="459486"/>
          </a:xfrm>
          <a:prstGeom prst="wedgeEllipseCallout">
            <a:avLst>
              <a:gd name="adj1" fmla="val 49936"/>
              <a:gd name="adj2" fmla="val -105123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th-TH" sz="105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ราย</a:t>
            </a:r>
            <a:endParaRPr lang="en-US" sz="105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คำบรรยายภาพ: วงรี 54">
            <a:extLst>
              <a:ext uri="{FF2B5EF4-FFF2-40B4-BE49-F238E27FC236}">
                <a16:creationId xmlns="" xmlns:a16="http://schemas.microsoft.com/office/drawing/2014/main" id="{C4B3757F-CD69-489B-88CE-50FA684AD439}"/>
              </a:ext>
            </a:extLst>
          </p:cNvPr>
          <p:cNvSpPr/>
          <p:nvPr/>
        </p:nvSpPr>
        <p:spPr>
          <a:xfrm>
            <a:off x="4089153" y="4332443"/>
            <a:ext cx="685800" cy="459486"/>
          </a:xfrm>
          <a:prstGeom prst="wedgeEllipseCallout">
            <a:avLst>
              <a:gd name="adj1" fmla="val -13141"/>
              <a:gd name="adj2" fmla="val -123493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th-TH" sz="105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ราย</a:t>
            </a:r>
            <a:endParaRPr lang="en-US" sz="105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6" name="รูปภาพ 55">
            <a:extLst>
              <a:ext uri="{FF2B5EF4-FFF2-40B4-BE49-F238E27FC236}">
                <a16:creationId xmlns="" xmlns:a16="http://schemas.microsoft.com/office/drawing/2014/main" id="{3C43FBF6-6B0E-4742-AEB7-383E551FE39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0" t="9435" r="20336" b="12580"/>
          <a:stretch/>
        </p:blipFill>
        <p:spPr>
          <a:xfrm>
            <a:off x="5089477" y="3501156"/>
            <a:ext cx="192443" cy="260535"/>
          </a:xfrm>
          <a:prstGeom prst="rect">
            <a:avLst/>
          </a:prstGeom>
        </p:spPr>
      </p:pic>
      <p:sp>
        <p:nvSpPr>
          <p:cNvPr id="57" name="กล่องข้อความ 56">
            <a:extLst>
              <a:ext uri="{FF2B5EF4-FFF2-40B4-BE49-F238E27FC236}">
                <a16:creationId xmlns="" xmlns:a16="http://schemas.microsoft.com/office/drawing/2014/main" id="{30559799-5997-4905-8FEE-CA6133A9F338}"/>
              </a:ext>
            </a:extLst>
          </p:cNvPr>
          <p:cNvSpPr txBox="1"/>
          <p:nvPr/>
        </p:nvSpPr>
        <p:spPr>
          <a:xfrm>
            <a:off x="5082022" y="3507776"/>
            <a:ext cx="224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en-US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8" name="รูปภาพ 57" descr="รูปภาพประกอบด้วย ภาพตัดปะ&#10;&#10;คำอธิบายที่สร้างขึ้นโดยอัตโนมัติ">
            <a:extLst>
              <a:ext uri="{FF2B5EF4-FFF2-40B4-BE49-F238E27FC236}">
                <a16:creationId xmlns="" xmlns:a16="http://schemas.microsoft.com/office/drawing/2014/main" id="{231BF940-F49D-4848-A358-4CCA0CBA4C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452" y="3496542"/>
            <a:ext cx="182000" cy="276999"/>
          </a:xfrm>
          <a:prstGeom prst="rect">
            <a:avLst/>
          </a:prstGeom>
        </p:spPr>
      </p:pic>
      <p:sp>
        <p:nvSpPr>
          <p:cNvPr id="59" name="กล่องข้อความ 58">
            <a:extLst>
              <a:ext uri="{FF2B5EF4-FFF2-40B4-BE49-F238E27FC236}">
                <a16:creationId xmlns="" xmlns:a16="http://schemas.microsoft.com/office/drawing/2014/main" id="{B4B6832C-8283-40F0-86BF-FA5662C18A41}"/>
              </a:ext>
            </a:extLst>
          </p:cNvPr>
          <p:cNvSpPr txBox="1"/>
          <p:nvPr/>
        </p:nvSpPr>
        <p:spPr>
          <a:xfrm>
            <a:off x="5314403" y="3524465"/>
            <a:ext cx="1902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10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แผนผังลําดับงาน: กระบวนการ 59">
            <a:extLst>
              <a:ext uri="{FF2B5EF4-FFF2-40B4-BE49-F238E27FC236}">
                <a16:creationId xmlns="" xmlns:a16="http://schemas.microsoft.com/office/drawing/2014/main" id="{DDE2BB64-9578-4A4C-A554-E437E000BBDF}"/>
              </a:ext>
            </a:extLst>
          </p:cNvPr>
          <p:cNvSpPr/>
          <p:nvPr/>
        </p:nvSpPr>
        <p:spPr>
          <a:xfrm>
            <a:off x="5594919" y="3496811"/>
            <a:ext cx="262440" cy="153309"/>
          </a:xfrm>
          <a:prstGeom prst="flowChart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1" name="กล่องข้อความ 60">
            <a:extLst>
              <a:ext uri="{FF2B5EF4-FFF2-40B4-BE49-F238E27FC236}">
                <a16:creationId xmlns="" xmlns:a16="http://schemas.microsoft.com/office/drawing/2014/main" id="{2701F491-EA55-4C2D-BED4-506847A09EE5}"/>
              </a:ext>
            </a:extLst>
          </p:cNvPr>
          <p:cNvSpPr txBox="1"/>
          <p:nvPr/>
        </p:nvSpPr>
        <p:spPr>
          <a:xfrm>
            <a:off x="5618615" y="3448678"/>
            <a:ext cx="1902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10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แผนผังลำดับงาน: ผสาน 61">
            <a:extLst>
              <a:ext uri="{FF2B5EF4-FFF2-40B4-BE49-F238E27FC236}">
                <a16:creationId xmlns="" xmlns:a16="http://schemas.microsoft.com/office/drawing/2014/main" id="{81249AAD-8F05-4ACB-B4B4-DD26E2DAA821}"/>
              </a:ext>
            </a:extLst>
          </p:cNvPr>
          <p:cNvSpPr/>
          <p:nvPr/>
        </p:nvSpPr>
        <p:spPr>
          <a:xfrm>
            <a:off x="5863608" y="3496542"/>
            <a:ext cx="204220" cy="224975"/>
          </a:xfrm>
          <a:prstGeom prst="flowChartMerg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3" name="กล่องข้อความ 62">
            <a:extLst>
              <a:ext uri="{FF2B5EF4-FFF2-40B4-BE49-F238E27FC236}">
                <a16:creationId xmlns="" xmlns:a16="http://schemas.microsoft.com/office/drawing/2014/main" id="{34C256AE-6250-460A-AB90-6B354B01E2DD}"/>
              </a:ext>
            </a:extLst>
          </p:cNvPr>
          <p:cNvSpPr txBox="1"/>
          <p:nvPr/>
        </p:nvSpPr>
        <p:spPr>
          <a:xfrm>
            <a:off x="5865044" y="3432640"/>
            <a:ext cx="1902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10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บล็อกส่วนโค้ง 63">
            <a:extLst>
              <a:ext uri="{FF2B5EF4-FFF2-40B4-BE49-F238E27FC236}">
                <a16:creationId xmlns="" xmlns:a16="http://schemas.microsoft.com/office/drawing/2014/main" id="{D1B9F86B-BB4C-4187-BE1D-C20D275AF130}"/>
              </a:ext>
            </a:extLst>
          </p:cNvPr>
          <p:cNvSpPr/>
          <p:nvPr/>
        </p:nvSpPr>
        <p:spPr>
          <a:xfrm>
            <a:off x="5632762" y="3727375"/>
            <a:ext cx="266117" cy="277000"/>
          </a:xfrm>
          <a:prstGeom prst="blockArc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5" name="กล่องข้อความ 64">
            <a:extLst>
              <a:ext uri="{FF2B5EF4-FFF2-40B4-BE49-F238E27FC236}">
                <a16:creationId xmlns="" xmlns:a16="http://schemas.microsoft.com/office/drawing/2014/main" id="{DB40A341-4C93-477D-8570-EBD21FB1A4A4}"/>
              </a:ext>
            </a:extLst>
          </p:cNvPr>
          <p:cNvSpPr txBox="1"/>
          <p:nvPr/>
        </p:nvSpPr>
        <p:spPr>
          <a:xfrm>
            <a:off x="5651081" y="3685172"/>
            <a:ext cx="1902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10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หัวใจ 65">
            <a:extLst>
              <a:ext uri="{FF2B5EF4-FFF2-40B4-BE49-F238E27FC236}">
                <a16:creationId xmlns="" xmlns:a16="http://schemas.microsoft.com/office/drawing/2014/main" id="{31A41322-BE59-4079-942A-276CEFF342C5}"/>
              </a:ext>
            </a:extLst>
          </p:cNvPr>
          <p:cNvSpPr/>
          <p:nvPr/>
        </p:nvSpPr>
        <p:spPr>
          <a:xfrm>
            <a:off x="5996000" y="3712324"/>
            <a:ext cx="178522" cy="176527"/>
          </a:xfrm>
          <a:prstGeom prst="hear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7" name="กล่องข้อความ 66">
            <a:extLst>
              <a:ext uri="{FF2B5EF4-FFF2-40B4-BE49-F238E27FC236}">
                <a16:creationId xmlns="" xmlns:a16="http://schemas.microsoft.com/office/drawing/2014/main" id="{3A07C5F1-652C-4F4A-B190-1C90CE74DE3A}"/>
              </a:ext>
            </a:extLst>
          </p:cNvPr>
          <p:cNvSpPr txBox="1"/>
          <p:nvPr/>
        </p:nvSpPr>
        <p:spPr>
          <a:xfrm>
            <a:off x="5976528" y="3671681"/>
            <a:ext cx="1902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10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คำบรรยายภาพ: วงรี 67">
            <a:extLst>
              <a:ext uri="{FF2B5EF4-FFF2-40B4-BE49-F238E27FC236}">
                <a16:creationId xmlns="" xmlns:a16="http://schemas.microsoft.com/office/drawing/2014/main" id="{9FBBB5D3-4D0A-4E78-B567-EA7B680B979D}"/>
              </a:ext>
            </a:extLst>
          </p:cNvPr>
          <p:cNvSpPr/>
          <p:nvPr/>
        </p:nvSpPr>
        <p:spPr>
          <a:xfrm>
            <a:off x="5530452" y="4373795"/>
            <a:ext cx="772754" cy="459486"/>
          </a:xfrm>
          <a:prstGeom prst="wedgeEllipseCallout">
            <a:avLst>
              <a:gd name="adj1" fmla="val -13141"/>
              <a:gd name="adj2" fmla="val -123493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5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12ราย</a:t>
            </a:r>
            <a:endParaRPr lang="en-US" sz="105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9" name="รูปภาพ 68">
            <a:extLst>
              <a:ext uri="{FF2B5EF4-FFF2-40B4-BE49-F238E27FC236}">
                <a16:creationId xmlns="" xmlns:a16="http://schemas.microsoft.com/office/drawing/2014/main" id="{149C5274-97ED-40E5-86E0-CEBE06A0445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0" t="9435" r="20336" b="12580"/>
          <a:stretch/>
        </p:blipFill>
        <p:spPr>
          <a:xfrm>
            <a:off x="6536995" y="2533028"/>
            <a:ext cx="192443" cy="260535"/>
          </a:xfrm>
          <a:prstGeom prst="rect">
            <a:avLst/>
          </a:prstGeom>
        </p:spPr>
      </p:pic>
      <p:sp>
        <p:nvSpPr>
          <p:cNvPr id="70" name="กล่องข้อความ 69">
            <a:extLst>
              <a:ext uri="{FF2B5EF4-FFF2-40B4-BE49-F238E27FC236}">
                <a16:creationId xmlns="" xmlns:a16="http://schemas.microsoft.com/office/drawing/2014/main" id="{A175CF13-0882-4266-B0D1-D43FD747D5D3}"/>
              </a:ext>
            </a:extLst>
          </p:cNvPr>
          <p:cNvSpPr txBox="1"/>
          <p:nvPr/>
        </p:nvSpPr>
        <p:spPr>
          <a:xfrm>
            <a:off x="6504512" y="2536339"/>
            <a:ext cx="224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en-US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" name="รูปภาพ 70" descr="รูปภาพประกอบด้วย ภาพตัดปะ&#10;&#10;คำอธิบายที่สร้างขึ้นโดยอัตโนมัติ">
            <a:extLst>
              <a:ext uri="{FF2B5EF4-FFF2-40B4-BE49-F238E27FC236}">
                <a16:creationId xmlns="" xmlns:a16="http://schemas.microsoft.com/office/drawing/2014/main" id="{08063601-576A-495F-A27B-2934730FCD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726" y="2515018"/>
            <a:ext cx="182000" cy="276999"/>
          </a:xfrm>
          <a:prstGeom prst="rect">
            <a:avLst/>
          </a:prstGeom>
        </p:spPr>
      </p:pic>
      <p:sp>
        <p:nvSpPr>
          <p:cNvPr id="72" name="กล่องข้อความ 71">
            <a:extLst>
              <a:ext uri="{FF2B5EF4-FFF2-40B4-BE49-F238E27FC236}">
                <a16:creationId xmlns="" xmlns:a16="http://schemas.microsoft.com/office/drawing/2014/main" id="{8379D596-09D6-4059-BB4E-5DEF09F79FD4}"/>
              </a:ext>
            </a:extLst>
          </p:cNvPr>
          <p:cNvSpPr txBox="1"/>
          <p:nvPr/>
        </p:nvSpPr>
        <p:spPr>
          <a:xfrm>
            <a:off x="6740263" y="2567348"/>
            <a:ext cx="224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en-US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แผนผังลําดับงาน: กระบวนการ 72">
            <a:extLst>
              <a:ext uri="{FF2B5EF4-FFF2-40B4-BE49-F238E27FC236}">
                <a16:creationId xmlns="" xmlns:a16="http://schemas.microsoft.com/office/drawing/2014/main" id="{AA2F486B-97AF-4501-9129-3452EB8784E6}"/>
              </a:ext>
            </a:extLst>
          </p:cNvPr>
          <p:cNvSpPr/>
          <p:nvPr/>
        </p:nvSpPr>
        <p:spPr>
          <a:xfrm>
            <a:off x="7000178" y="2550295"/>
            <a:ext cx="262440" cy="153309"/>
          </a:xfrm>
          <a:prstGeom prst="flowChart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4" name="กล่องข้อความ 73">
            <a:extLst>
              <a:ext uri="{FF2B5EF4-FFF2-40B4-BE49-F238E27FC236}">
                <a16:creationId xmlns="" xmlns:a16="http://schemas.microsoft.com/office/drawing/2014/main" id="{4DA6E5D7-E661-40E4-95AE-9AF23A28102D}"/>
              </a:ext>
            </a:extLst>
          </p:cNvPr>
          <p:cNvSpPr txBox="1"/>
          <p:nvPr/>
        </p:nvSpPr>
        <p:spPr>
          <a:xfrm>
            <a:off x="7012410" y="2502713"/>
            <a:ext cx="224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แผนผังลำดับงาน: ผสาน 74">
            <a:extLst>
              <a:ext uri="{FF2B5EF4-FFF2-40B4-BE49-F238E27FC236}">
                <a16:creationId xmlns="" xmlns:a16="http://schemas.microsoft.com/office/drawing/2014/main" id="{127D9F21-2D44-440E-B8EB-4D1E4AA3063C}"/>
              </a:ext>
            </a:extLst>
          </p:cNvPr>
          <p:cNvSpPr/>
          <p:nvPr/>
        </p:nvSpPr>
        <p:spPr>
          <a:xfrm>
            <a:off x="7266690" y="2550295"/>
            <a:ext cx="204220" cy="224975"/>
          </a:xfrm>
          <a:prstGeom prst="flowChartMerg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6" name="กล่องข้อความ 75">
            <a:extLst>
              <a:ext uri="{FF2B5EF4-FFF2-40B4-BE49-F238E27FC236}">
                <a16:creationId xmlns="" xmlns:a16="http://schemas.microsoft.com/office/drawing/2014/main" id="{B4829620-C581-4345-AADA-2C9183ED904E}"/>
              </a:ext>
            </a:extLst>
          </p:cNvPr>
          <p:cNvSpPr txBox="1"/>
          <p:nvPr/>
        </p:nvSpPr>
        <p:spPr>
          <a:xfrm>
            <a:off x="7244562" y="2521903"/>
            <a:ext cx="224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en-US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9" name="ดาว: 5 แฉก 78">
            <a:extLst>
              <a:ext uri="{FF2B5EF4-FFF2-40B4-BE49-F238E27FC236}">
                <a16:creationId xmlns="" xmlns:a16="http://schemas.microsoft.com/office/drawing/2014/main" id="{221D3B5C-EBEF-427C-AD94-DF0B427F3880}"/>
              </a:ext>
            </a:extLst>
          </p:cNvPr>
          <p:cNvSpPr/>
          <p:nvPr/>
        </p:nvSpPr>
        <p:spPr>
          <a:xfrm>
            <a:off x="6421270" y="2874430"/>
            <a:ext cx="166483" cy="139586"/>
          </a:xfrm>
          <a:prstGeom prst="star5">
            <a:avLst>
              <a:gd name="adj" fmla="val 50000"/>
              <a:gd name="hf" fmla="val 105146"/>
              <a:gd name="vf" fmla="val 110557"/>
            </a:avLst>
          </a:prstGeom>
          <a:solidFill>
            <a:srgbClr val="FF73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0" name="กล่องข้อความ 79">
            <a:extLst>
              <a:ext uri="{FF2B5EF4-FFF2-40B4-BE49-F238E27FC236}">
                <a16:creationId xmlns="" xmlns:a16="http://schemas.microsoft.com/office/drawing/2014/main" id="{2AA5B657-3D96-4413-A950-6A399BADA1AF}"/>
              </a:ext>
            </a:extLst>
          </p:cNvPr>
          <p:cNvSpPr txBox="1"/>
          <p:nvPr/>
        </p:nvSpPr>
        <p:spPr>
          <a:xfrm>
            <a:off x="6409369" y="2824157"/>
            <a:ext cx="1902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10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การกระจาย: 14 จุด 80">
            <a:extLst>
              <a:ext uri="{FF2B5EF4-FFF2-40B4-BE49-F238E27FC236}">
                <a16:creationId xmlns="" xmlns:a16="http://schemas.microsoft.com/office/drawing/2014/main" id="{A6BFD946-9EFF-4075-AB7C-9A087367F220}"/>
              </a:ext>
            </a:extLst>
          </p:cNvPr>
          <p:cNvSpPr/>
          <p:nvPr/>
        </p:nvSpPr>
        <p:spPr>
          <a:xfrm>
            <a:off x="6646509" y="2868387"/>
            <a:ext cx="297217" cy="186603"/>
          </a:xfrm>
          <a:prstGeom prst="irregularSeal2">
            <a:avLst/>
          </a:prstGeom>
          <a:solidFill>
            <a:srgbClr val="0FCD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2" name="กล่องข้อความ 81">
            <a:extLst>
              <a:ext uri="{FF2B5EF4-FFF2-40B4-BE49-F238E27FC236}">
                <a16:creationId xmlns="" xmlns:a16="http://schemas.microsoft.com/office/drawing/2014/main" id="{D9F2512E-D818-4A8F-9223-9C0D4EE7C1F4}"/>
              </a:ext>
            </a:extLst>
          </p:cNvPr>
          <p:cNvSpPr txBox="1"/>
          <p:nvPr/>
        </p:nvSpPr>
        <p:spPr>
          <a:xfrm>
            <a:off x="6689104" y="2846821"/>
            <a:ext cx="2375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3" name="คำบรรยายภาพ: วงรี 82">
            <a:extLst>
              <a:ext uri="{FF2B5EF4-FFF2-40B4-BE49-F238E27FC236}">
                <a16:creationId xmlns="" xmlns:a16="http://schemas.microsoft.com/office/drawing/2014/main" id="{C524269A-CB3D-4A35-B5FB-D9BCE0C1979E}"/>
              </a:ext>
            </a:extLst>
          </p:cNvPr>
          <p:cNvSpPr/>
          <p:nvPr/>
        </p:nvSpPr>
        <p:spPr>
          <a:xfrm>
            <a:off x="6375349" y="3568645"/>
            <a:ext cx="772754" cy="459486"/>
          </a:xfrm>
          <a:prstGeom prst="wedgeEllipseCallout">
            <a:avLst>
              <a:gd name="adj1" fmla="val -13141"/>
              <a:gd name="adj2" fmla="val -123493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5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24ราย</a:t>
            </a:r>
            <a:endParaRPr lang="en-US" sz="105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4" name="รูปภาพ 83">
            <a:extLst>
              <a:ext uri="{FF2B5EF4-FFF2-40B4-BE49-F238E27FC236}">
                <a16:creationId xmlns="" xmlns:a16="http://schemas.microsoft.com/office/drawing/2014/main" id="{2BCFA02D-35F7-4626-B01B-FF013420D7D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0" t="9435" r="20336" b="12580"/>
          <a:stretch/>
        </p:blipFill>
        <p:spPr>
          <a:xfrm>
            <a:off x="7597359" y="2889482"/>
            <a:ext cx="192443" cy="260535"/>
          </a:xfrm>
          <a:prstGeom prst="rect">
            <a:avLst/>
          </a:prstGeom>
        </p:spPr>
      </p:pic>
      <p:sp>
        <p:nvSpPr>
          <p:cNvPr id="85" name="กล่องข้อความ 84">
            <a:extLst>
              <a:ext uri="{FF2B5EF4-FFF2-40B4-BE49-F238E27FC236}">
                <a16:creationId xmlns="" xmlns:a16="http://schemas.microsoft.com/office/drawing/2014/main" id="{59E2D0C2-2C32-4746-8D53-EEA07063149B}"/>
              </a:ext>
            </a:extLst>
          </p:cNvPr>
          <p:cNvSpPr txBox="1"/>
          <p:nvPr/>
        </p:nvSpPr>
        <p:spPr>
          <a:xfrm>
            <a:off x="7590731" y="2911354"/>
            <a:ext cx="224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6" name="รูปภาพ 85" descr="รูปภาพประกอบด้วย ภาพตัดปะ&#10;&#10;คำอธิบายที่สร้างขึ้นโดยอัตโนมัติ">
            <a:extLst>
              <a:ext uri="{FF2B5EF4-FFF2-40B4-BE49-F238E27FC236}">
                <a16:creationId xmlns="" xmlns:a16="http://schemas.microsoft.com/office/drawing/2014/main" id="{9C8465F9-D6D2-42F9-AEF9-57A4BF4453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656" y="2862110"/>
            <a:ext cx="182000" cy="276999"/>
          </a:xfrm>
          <a:prstGeom prst="rect">
            <a:avLst/>
          </a:prstGeom>
        </p:spPr>
      </p:pic>
      <p:sp>
        <p:nvSpPr>
          <p:cNvPr id="87" name="กล่องข้อความ 86">
            <a:extLst>
              <a:ext uri="{FF2B5EF4-FFF2-40B4-BE49-F238E27FC236}">
                <a16:creationId xmlns="" xmlns:a16="http://schemas.microsoft.com/office/drawing/2014/main" id="{6043D3D5-E169-4678-A7FC-C1C175E8250A}"/>
              </a:ext>
            </a:extLst>
          </p:cNvPr>
          <p:cNvSpPr txBox="1"/>
          <p:nvPr/>
        </p:nvSpPr>
        <p:spPr>
          <a:xfrm>
            <a:off x="7800689" y="2928033"/>
            <a:ext cx="172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8" name="แผนผังลําดับงาน: กระบวนการ 87">
            <a:extLst>
              <a:ext uri="{FF2B5EF4-FFF2-40B4-BE49-F238E27FC236}">
                <a16:creationId xmlns="" xmlns:a16="http://schemas.microsoft.com/office/drawing/2014/main" id="{E6FB270D-B466-4F38-9364-C86B448C3730}"/>
              </a:ext>
            </a:extLst>
          </p:cNvPr>
          <p:cNvSpPr/>
          <p:nvPr/>
        </p:nvSpPr>
        <p:spPr>
          <a:xfrm>
            <a:off x="8055448" y="2907065"/>
            <a:ext cx="262440" cy="153309"/>
          </a:xfrm>
          <a:prstGeom prst="flowChart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9" name="กล่องข้อความ 88">
            <a:extLst>
              <a:ext uri="{FF2B5EF4-FFF2-40B4-BE49-F238E27FC236}">
                <a16:creationId xmlns="" xmlns:a16="http://schemas.microsoft.com/office/drawing/2014/main" id="{6CBBDDDD-71ED-4C44-824C-3D1E0BEECC9A}"/>
              </a:ext>
            </a:extLst>
          </p:cNvPr>
          <p:cNvSpPr txBox="1"/>
          <p:nvPr/>
        </p:nvSpPr>
        <p:spPr>
          <a:xfrm>
            <a:off x="8043322" y="2868388"/>
            <a:ext cx="224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0" name="แผนผังลำดับงาน: ผสาน 89">
            <a:extLst>
              <a:ext uri="{FF2B5EF4-FFF2-40B4-BE49-F238E27FC236}">
                <a16:creationId xmlns="" xmlns:a16="http://schemas.microsoft.com/office/drawing/2014/main" id="{F92C48B9-27A1-42DB-8B4F-6291231920C1}"/>
              </a:ext>
            </a:extLst>
          </p:cNvPr>
          <p:cNvSpPr/>
          <p:nvPr/>
        </p:nvSpPr>
        <p:spPr>
          <a:xfrm>
            <a:off x="7973843" y="3101272"/>
            <a:ext cx="204220" cy="224975"/>
          </a:xfrm>
          <a:prstGeom prst="flowChartMerg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1" name="กล่องข้อความ 90">
            <a:extLst>
              <a:ext uri="{FF2B5EF4-FFF2-40B4-BE49-F238E27FC236}">
                <a16:creationId xmlns="" xmlns:a16="http://schemas.microsoft.com/office/drawing/2014/main" id="{B2FAB963-C856-443A-91CC-2B76262A2388}"/>
              </a:ext>
            </a:extLst>
          </p:cNvPr>
          <p:cNvSpPr txBox="1"/>
          <p:nvPr/>
        </p:nvSpPr>
        <p:spPr>
          <a:xfrm>
            <a:off x="7967557" y="3022065"/>
            <a:ext cx="172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2" name="คำบรรยายภาพ: วงรี 91">
            <a:extLst>
              <a:ext uri="{FF2B5EF4-FFF2-40B4-BE49-F238E27FC236}">
                <a16:creationId xmlns="" xmlns:a16="http://schemas.microsoft.com/office/drawing/2014/main" id="{0529D198-D124-47A6-B140-7C2B95082559}"/>
              </a:ext>
            </a:extLst>
          </p:cNvPr>
          <p:cNvSpPr/>
          <p:nvPr/>
        </p:nvSpPr>
        <p:spPr>
          <a:xfrm>
            <a:off x="8120863" y="2259612"/>
            <a:ext cx="772754" cy="459486"/>
          </a:xfrm>
          <a:prstGeom prst="wedgeEllipseCallout">
            <a:avLst>
              <a:gd name="adj1" fmla="val -59563"/>
              <a:gd name="adj2" fmla="val 67093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5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ราย</a:t>
            </a:r>
            <a:endParaRPr lang="en-US" sz="105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3" name="รูปภาพ 92">
            <a:extLst>
              <a:ext uri="{FF2B5EF4-FFF2-40B4-BE49-F238E27FC236}">
                <a16:creationId xmlns="" xmlns:a16="http://schemas.microsoft.com/office/drawing/2014/main" id="{AE0E726F-BAA3-4BC3-AFFB-BB1BB313FC1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0" t="9435" r="20336" b="12580"/>
          <a:stretch/>
        </p:blipFill>
        <p:spPr>
          <a:xfrm>
            <a:off x="6729437" y="1561253"/>
            <a:ext cx="192443" cy="260535"/>
          </a:xfrm>
          <a:prstGeom prst="rect">
            <a:avLst/>
          </a:prstGeom>
        </p:spPr>
      </p:pic>
      <p:sp>
        <p:nvSpPr>
          <p:cNvPr id="94" name="กล่องข้อความ 93">
            <a:extLst>
              <a:ext uri="{FF2B5EF4-FFF2-40B4-BE49-F238E27FC236}">
                <a16:creationId xmlns="" xmlns:a16="http://schemas.microsoft.com/office/drawing/2014/main" id="{9F890F41-1089-49F9-94AD-2509CD419C6E}"/>
              </a:ext>
            </a:extLst>
          </p:cNvPr>
          <p:cNvSpPr txBox="1"/>
          <p:nvPr/>
        </p:nvSpPr>
        <p:spPr>
          <a:xfrm>
            <a:off x="6721411" y="1575427"/>
            <a:ext cx="104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5" name="แผนผังลําดับงาน: กระบวนการ 94">
            <a:extLst>
              <a:ext uri="{FF2B5EF4-FFF2-40B4-BE49-F238E27FC236}">
                <a16:creationId xmlns="" xmlns:a16="http://schemas.microsoft.com/office/drawing/2014/main" id="{D81926A3-4602-4ABD-87ED-245108CAE63B}"/>
              </a:ext>
            </a:extLst>
          </p:cNvPr>
          <p:cNvSpPr/>
          <p:nvPr/>
        </p:nvSpPr>
        <p:spPr>
          <a:xfrm>
            <a:off x="6959913" y="1623146"/>
            <a:ext cx="262440" cy="153309"/>
          </a:xfrm>
          <a:prstGeom prst="flowChart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6" name="กล่องข้อความ 95">
            <a:extLst>
              <a:ext uri="{FF2B5EF4-FFF2-40B4-BE49-F238E27FC236}">
                <a16:creationId xmlns="" xmlns:a16="http://schemas.microsoft.com/office/drawing/2014/main" id="{55868F36-78E7-461C-A52A-6C74C6257C14}"/>
              </a:ext>
            </a:extLst>
          </p:cNvPr>
          <p:cNvSpPr txBox="1"/>
          <p:nvPr/>
        </p:nvSpPr>
        <p:spPr>
          <a:xfrm>
            <a:off x="7016064" y="1563953"/>
            <a:ext cx="104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7" name="คำบรรยายภาพ: วงรี 96">
            <a:extLst>
              <a:ext uri="{FF2B5EF4-FFF2-40B4-BE49-F238E27FC236}">
                <a16:creationId xmlns="" xmlns:a16="http://schemas.microsoft.com/office/drawing/2014/main" id="{88FE2354-C6F0-4E9F-A334-B9A191F30812}"/>
              </a:ext>
            </a:extLst>
          </p:cNvPr>
          <p:cNvSpPr/>
          <p:nvPr/>
        </p:nvSpPr>
        <p:spPr>
          <a:xfrm>
            <a:off x="7529917" y="1065117"/>
            <a:ext cx="772754" cy="459486"/>
          </a:xfrm>
          <a:prstGeom prst="wedgeEllipseCallout">
            <a:avLst>
              <a:gd name="adj1" fmla="val -59563"/>
              <a:gd name="adj2" fmla="val 67093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5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ราย</a:t>
            </a:r>
            <a:endParaRPr lang="en-US" sz="105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8" name="รูปภาพ 97" descr="รูปภาพประกอบด้วย ภาพตัดปะ&#10;&#10;คำอธิบายที่สร้างขึ้นโดยอัตโนมัติ">
            <a:extLst>
              <a:ext uri="{FF2B5EF4-FFF2-40B4-BE49-F238E27FC236}">
                <a16:creationId xmlns="" xmlns:a16="http://schemas.microsoft.com/office/drawing/2014/main" id="{B5527096-C9E9-4036-A3CB-2D1C21B9BD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409" y="2031365"/>
            <a:ext cx="182000" cy="276999"/>
          </a:xfrm>
          <a:prstGeom prst="rect">
            <a:avLst/>
          </a:prstGeom>
        </p:spPr>
      </p:pic>
      <p:sp>
        <p:nvSpPr>
          <p:cNvPr id="99" name="กล่องข้อความ 98">
            <a:extLst>
              <a:ext uri="{FF2B5EF4-FFF2-40B4-BE49-F238E27FC236}">
                <a16:creationId xmlns="" xmlns:a16="http://schemas.microsoft.com/office/drawing/2014/main" id="{D755C72D-FF0D-42A4-885F-E94855E4EB3E}"/>
              </a:ext>
            </a:extLst>
          </p:cNvPr>
          <p:cNvSpPr txBox="1"/>
          <p:nvPr/>
        </p:nvSpPr>
        <p:spPr>
          <a:xfrm>
            <a:off x="5404635" y="2045189"/>
            <a:ext cx="1902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10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0" name="หน้ายิ้ม 99">
            <a:extLst>
              <a:ext uri="{FF2B5EF4-FFF2-40B4-BE49-F238E27FC236}">
                <a16:creationId xmlns="" xmlns:a16="http://schemas.microsoft.com/office/drawing/2014/main" id="{859E8145-3BBF-40F7-AE7E-7BAC704EBB9E}"/>
              </a:ext>
            </a:extLst>
          </p:cNvPr>
          <p:cNvSpPr/>
          <p:nvPr/>
        </p:nvSpPr>
        <p:spPr>
          <a:xfrm>
            <a:off x="5650016" y="2072342"/>
            <a:ext cx="157774" cy="176525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1" name="กล่องข้อความ 100">
            <a:extLst>
              <a:ext uri="{FF2B5EF4-FFF2-40B4-BE49-F238E27FC236}">
                <a16:creationId xmlns="" xmlns:a16="http://schemas.microsoft.com/office/drawing/2014/main" id="{82DBC0CE-A30B-478F-AF05-5C62053F3473}"/>
              </a:ext>
            </a:extLst>
          </p:cNvPr>
          <p:cNvSpPr txBox="1"/>
          <p:nvPr/>
        </p:nvSpPr>
        <p:spPr>
          <a:xfrm>
            <a:off x="5618615" y="2018034"/>
            <a:ext cx="1902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10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2" name="คำบรรยายภาพ: วงรี 101">
            <a:extLst>
              <a:ext uri="{FF2B5EF4-FFF2-40B4-BE49-F238E27FC236}">
                <a16:creationId xmlns="" xmlns:a16="http://schemas.microsoft.com/office/drawing/2014/main" id="{403AC8C4-688A-4D4F-9D63-148B1D709173}"/>
              </a:ext>
            </a:extLst>
          </p:cNvPr>
          <p:cNvSpPr/>
          <p:nvPr/>
        </p:nvSpPr>
        <p:spPr>
          <a:xfrm>
            <a:off x="4508684" y="1515893"/>
            <a:ext cx="685800" cy="459486"/>
          </a:xfrm>
          <a:prstGeom prst="wedgeEllipseCallout">
            <a:avLst>
              <a:gd name="adj1" fmla="val 62244"/>
              <a:gd name="adj2" fmla="val 96943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5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3ราย</a:t>
            </a:r>
            <a:endParaRPr lang="en-US" sz="105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กากบาท 77">
            <a:extLst>
              <a:ext uri="{FF2B5EF4-FFF2-40B4-BE49-F238E27FC236}">
                <a16:creationId xmlns="" xmlns:a16="http://schemas.microsoft.com/office/drawing/2014/main" id="{EB782493-4B8D-4E70-A9E9-E2C688BC77C7}"/>
              </a:ext>
            </a:extLst>
          </p:cNvPr>
          <p:cNvSpPr/>
          <p:nvPr/>
        </p:nvSpPr>
        <p:spPr>
          <a:xfrm>
            <a:off x="100847" y="3448893"/>
            <a:ext cx="210791" cy="201227"/>
          </a:xfrm>
          <a:prstGeom prst="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/>
          <p:cNvSpPr txBox="1"/>
          <p:nvPr/>
        </p:nvSpPr>
        <p:spPr>
          <a:xfrm flipH="1">
            <a:off x="3145348" y="1112362"/>
            <a:ext cx="2040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จำนวน </a:t>
            </a:r>
            <a:r>
              <a:rPr lang="en-US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59 </a:t>
            </a:r>
            <a:r>
              <a:rPr lang="th-TH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ราย</a:t>
            </a:r>
          </a:p>
        </p:txBody>
      </p:sp>
      <p:sp>
        <p:nvSpPr>
          <p:cNvPr id="8" name="วงรี 7">
            <a:extLst>
              <a:ext uri="{FF2B5EF4-FFF2-40B4-BE49-F238E27FC236}">
                <a16:creationId xmlns="" xmlns:a16="http://schemas.microsoft.com/office/drawing/2014/main" id="{23310934-7759-4D6D-8E7C-06B82C9CD84B}"/>
              </a:ext>
            </a:extLst>
          </p:cNvPr>
          <p:cNvSpPr/>
          <p:nvPr/>
        </p:nvSpPr>
        <p:spPr>
          <a:xfrm>
            <a:off x="0" y="1393371"/>
            <a:ext cx="2649099" cy="5103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3" name="สี่เหลี่ยมผืนผ้า 102">
            <a:extLst>
              <a:ext uri="{FF2B5EF4-FFF2-40B4-BE49-F238E27FC236}">
                <a16:creationId xmlns="" xmlns:a16="http://schemas.microsoft.com/office/drawing/2014/main" id="{B4882345-16A0-49FC-A697-1B35B931DEA9}"/>
              </a:ext>
            </a:extLst>
          </p:cNvPr>
          <p:cNvSpPr/>
          <p:nvPr/>
        </p:nvSpPr>
        <p:spPr>
          <a:xfrm>
            <a:off x="452134" y="4389422"/>
            <a:ext cx="1364106" cy="523218"/>
          </a:xfrm>
          <a:prstGeom prst="rect">
            <a:avLst/>
          </a:prstGeom>
          <a:ln w="19050">
            <a:solidFill>
              <a:srgbClr val="092183"/>
            </a:solidFill>
            <a:prstDash val="dash"/>
          </a:ln>
        </p:spPr>
        <p:txBody>
          <a:bodyPr wrap="square" lIns="91379" tIns="45719" rIns="91379" bIns="45719">
            <a:spAutoFit/>
          </a:bodyPr>
          <a:lstStyle/>
          <a:p>
            <a:pPr algn="ctr" defTabSz="913674"/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Hct1 =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14.11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3674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Hct2 = 15.61</a:t>
            </a:r>
          </a:p>
        </p:txBody>
      </p:sp>
      <p:sp>
        <p:nvSpPr>
          <p:cNvPr id="104" name="สี่เหลี่ยมผืนผ้า 103">
            <a:extLst>
              <a:ext uri="{FF2B5EF4-FFF2-40B4-BE49-F238E27FC236}">
                <a16:creationId xmlns="" xmlns:a16="http://schemas.microsoft.com/office/drawing/2014/main" id="{B4882345-16A0-49FC-A697-1B35B931DEA9}"/>
              </a:ext>
            </a:extLst>
          </p:cNvPr>
          <p:cNvSpPr/>
          <p:nvPr/>
        </p:nvSpPr>
        <p:spPr>
          <a:xfrm>
            <a:off x="464494" y="3924198"/>
            <a:ext cx="1364106" cy="307775"/>
          </a:xfrm>
          <a:prstGeom prst="rect">
            <a:avLst/>
          </a:prstGeom>
          <a:ln w="19050">
            <a:solidFill>
              <a:srgbClr val="092183"/>
            </a:solidFill>
            <a:prstDash val="dash"/>
          </a:ln>
        </p:spPr>
        <p:txBody>
          <a:bodyPr wrap="square" lIns="91379" tIns="45719" rIns="91379" bIns="45719">
            <a:spAutoFit/>
          </a:bodyPr>
          <a:lstStyle/>
          <a:p>
            <a:pPr algn="ctr" defTabSz="913674"/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LBW = 5.9</a:t>
            </a:r>
            <a:endParaRPr lang="th-TH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5" name="รูปภาพ 104">
            <a:extLst>
              <a:ext uri="{FF2B5EF4-FFF2-40B4-BE49-F238E27FC236}">
                <a16:creationId xmlns="" xmlns:a16="http://schemas.microsoft.com/office/drawing/2014/main" id="{5FD4FA03-77AD-4585-83A1-514A51858E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4" y="4481515"/>
            <a:ext cx="396373" cy="396373"/>
          </a:xfrm>
          <a:prstGeom prst="rect">
            <a:avLst/>
          </a:prstGeom>
        </p:spPr>
      </p:pic>
      <p:pic>
        <p:nvPicPr>
          <p:cNvPr id="106" name="รูปภาพ 105">
            <a:extLst>
              <a:ext uri="{FF2B5EF4-FFF2-40B4-BE49-F238E27FC236}">
                <a16:creationId xmlns="" xmlns:a16="http://schemas.microsoft.com/office/drawing/2014/main" id="{5FD4FA03-77AD-4585-83A1-514A51858E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8" y="3939088"/>
            <a:ext cx="396373" cy="39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4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กล่องข้อความ 35">
            <a:extLst>
              <a:ext uri="{FF2B5EF4-FFF2-40B4-BE49-F238E27FC236}">
                <a16:creationId xmlns="" xmlns:a16="http://schemas.microsoft.com/office/drawing/2014/main" id="{3A198CDD-337F-4215-B7C7-FD637ACEF810}"/>
              </a:ext>
            </a:extLst>
          </p:cNvPr>
          <p:cNvSpPr txBox="1"/>
          <p:nvPr/>
        </p:nvSpPr>
        <p:spPr>
          <a:xfrm>
            <a:off x="107256" y="1008737"/>
            <a:ext cx="4188543" cy="4154329"/>
          </a:xfrm>
          <a:prstGeom prst="roundRect">
            <a:avLst>
              <a:gd name="adj" fmla="val 12212"/>
            </a:avLst>
          </a:prstGeom>
          <a:ln w="38100"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PNC</a:t>
            </a:r>
          </a:p>
          <a:p>
            <a:pPr marL="800100" lvl="1" indent="-342900">
              <a:buFontTx/>
              <a:buChar char="-"/>
            </a:pPr>
            <a:r>
              <a:rPr lang="th-TH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อุดรธานีผ่านการประเมิน</a:t>
            </a:r>
          </a:p>
          <a:p>
            <a:pPr marL="800100" lvl="1" indent="-342900">
              <a:buFontTx/>
              <a:buChar char="-"/>
            </a:pPr>
            <a:r>
              <a:rPr lang="th-TH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สกลนคร รอรับการประเมิน</a:t>
            </a:r>
          </a:p>
          <a:p>
            <a:pPr marL="800100" lvl="1" indent="-342900">
              <a:buFontTx/>
              <a:buChar char="-"/>
            </a:pPr>
            <a:r>
              <a:rPr lang="th-TH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หนองบัวลำภูกำลังดำเนินการ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th-TH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อุดรธานี</a:t>
            </a:r>
          </a:p>
          <a:p>
            <a:pPr marL="671513" lvl="1" indent="-214313">
              <a:buFontTx/>
              <a:buChar char="-"/>
            </a:pPr>
            <a:r>
              <a:rPr lang="th-TH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อุดรโมเดล 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71513" lvl="1" indent="-214313">
              <a:buFontTx/>
              <a:buChar char="-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ANC Dashboard</a:t>
            </a:r>
            <a:endParaRPr lang="th-TH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th-TH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สกลนคร</a:t>
            </a:r>
          </a:p>
          <a:p>
            <a:pPr marL="671513" lvl="1" indent="-214313">
              <a:buFontTx/>
              <a:buChar char="-"/>
            </a:pPr>
            <a:r>
              <a:rPr lang="th-TH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สกลนครโมเดล</a:t>
            </a:r>
          </a:p>
          <a:p>
            <a:pPr marL="671513" lvl="1" indent="-214313">
              <a:buFontTx/>
              <a:buChar char="-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M&amp;C 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cloud &amp; ANC Dashboard</a:t>
            </a:r>
            <a:endParaRPr lang="th-TH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71513" lvl="1" indent="-214313">
              <a:buFontTx/>
              <a:buChar char="-"/>
            </a:pPr>
            <a:r>
              <a:rPr lang="th-TH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กิน กระตุ้น กระตุก</a:t>
            </a:r>
          </a:p>
          <a:p>
            <a:pPr marL="671513" lvl="1" indent="-214313">
              <a:buFontTx/>
              <a:buChar char="-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IOBRI(Instant Obstetric Risk Identification)</a:t>
            </a:r>
            <a:endParaRPr lang="th-TH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th-TH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สาเหตุมารดาตาย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Near missed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PPH/PIH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th-TH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มีการทบทวนซ้อมแผนปรับแผนในทุกระดับ</a:t>
            </a:r>
            <a:endParaRPr lang="th-TH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สี่เหลี่ยมผืนผ้า 34">
            <a:extLst>
              <a:ext uri="{FF2B5EF4-FFF2-40B4-BE49-F238E27FC236}">
                <a16:creationId xmlns="" xmlns:a16="http://schemas.microsoft.com/office/drawing/2014/main" id="{2E5A4A47-6C6B-491A-8E52-CE560054F4C0}"/>
              </a:ext>
            </a:extLst>
          </p:cNvPr>
          <p:cNvSpPr/>
          <p:nvPr/>
        </p:nvSpPr>
        <p:spPr>
          <a:xfrm>
            <a:off x="0" y="-51798"/>
            <a:ext cx="9036744" cy="769441"/>
          </a:xfrm>
          <a:prstGeom prst="rect">
            <a:avLst/>
          </a:prstGeom>
          <a:solidFill>
            <a:srgbClr val="0F6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32" name="กลุ่ม 31">
            <a:extLst>
              <a:ext uri="{FF2B5EF4-FFF2-40B4-BE49-F238E27FC236}">
                <a16:creationId xmlns="" xmlns:a16="http://schemas.microsoft.com/office/drawing/2014/main" id="{53ACA2D4-F006-421C-9B5A-ED6463505BB6}"/>
              </a:ext>
            </a:extLst>
          </p:cNvPr>
          <p:cNvGrpSpPr/>
          <p:nvPr/>
        </p:nvGrpSpPr>
        <p:grpSpPr>
          <a:xfrm>
            <a:off x="107256" y="-18675"/>
            <a:ext cx="8929488" cy="877960"/>
            <a:chOff x="0" y="80171"/>
            <a:chExt cx="9077324" cy="877960"/>
          </a:xfrm>
        </p:grpSpPr>
        <p:pic>
          <p:nvPicPr>
            <p:cNvPr id="28" name="Picture 2" descr="D:\LOGO\สำนักอนามัยการเจริญพันธุ์.png">
              <a:extLst>
                <a:ext uri="{FF2B5EF4-FFF2-40B4-BE49-F238E27FC236}">
                  <a16:creationId xmlns="" xmlns:a16="http://schemas.microsoft.com/office/drawing/2014/main" id="{2A279438-9789-4510-9517-16DB177395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0697"/>
            <a:stretch/>
          </p:blipFill>
          <p:spPr bwMode="auto">
            <a:xfrm>
              <a:off x="0" y="80172"/>
              <a:ext cx="765177" cy="638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รูปภาพ 28">
              <a:extLst>
                <a:ext uri="{FF2B5EF4-FFF2-40B4-BE49-F238E27FC236}">
                  <a16:creationId xmlns="" xmlns:a16="http://schemas.microsoft.com/office/drawing/2014/main" id="{E9B49D5C-8DC7-4C8E-89D9-6E7E89A96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58074" y="80171"/>
              <a:ext cx="1619250" cy="779639"/>
            </a:xfrm>
            <a:prstGeom prst="rect">
              <a:avLst/>
            </a:prstGeom>
          </p:spPr>
        </p:pic>
        <p:sp>
          <p:nvSpPr>
            <p:cNvPr id="30" name="สี่เหลี่ยมผืนผ้า 29">
              <a:extLst>
                <a:ext uri="{FF2B5EF4-FFF2-40B4-BE49-F238E27FC236}">
                  <a16:creationId xmlns="" xmlns:a16="http://schemas.microsoft.com/office/drawing/2014/main" id="{023730F1-FB5B-40FB-9FCE-B0D75BFF4EA8}"/>
                </a:ext>
              </a:extLst>
            </p:cNvPr>
            <p:cNvSpPr/>
            <p:nvPr/>
          </p:nvSpPr>
          <p:spPr>
            <a:xfrm>
              <a:off x="896554" y="188690"/>
              <a:ext cx="489721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8954">
                <a:defRPr/>
              </a:pPr>
              <a:endParaRPr lang="th-TH" altLang="th-TH" sz="4400" b="1" dirty="0">
                <a:solidFill>
                  <a:schemeClr val="bg1"/>
                </a:solidFill>
                <a:latin typeface="TH Sarabun New" panose="020B0500040200020003" pitchFamily="34" charset="-34"/>
                <a:ea typeface="Tahoma" pitchFamily="34" charset="0"/>
                <a:cs typeface="TH Sarabun New" panose="020B0500040200020003" pitchFamily="34" charset="-34"/>
                <a:sym typeface="Tahoma" pitchFamily="34" charset="0"/>
              </a:endParaRPr>
            </a:p>
          </p:txBody>
        </p:sp>
      </p:grpSp>
      <p:sp>
        <p:nvSpPr>
          <p:cNvPr id="33" name="Rounded Rectangle 13">
            <a:extLst>
              <a:ext uri="{FF2B5EF4-FFF2-40B4-BE49-F238E27FC236}">
                <a16:creationId xmlns="" xmlns:a16="http://schemas.microsoft.com/office/drawing/2014/main" id="{0BF3FA7D-B153-4AE9-AD65-2FFAD27946B8}"/>
              </a:ext>
            </a:extLst>
          </p:cNvPr>
          <p:cNvSpPr/>
          <p:nvPr/>
        </p:nvSpPr>
        <p:spPr>
          <a:xfrm>
            <a:off x="107256" y="736089"/>
            <a:ext cx="4188543" cy="396078"/>
          </a:xfrm>
          <a:prstGeom prst="roundRect">
            <a:avLst>
              <a:gd name="adj" fmla="val 1122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ข้อค้นพบ</a:t>
            </a:r>
            <a:endParaRPr lang="en-US" sz="20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กล่องข้อความ 36">
            <a:extLst>
              <a:ext uri="{FF2B5EF4-FFF2-40B4-BE49-F238E27FC236}">
                <a16:creationId xmlns="" xmlns:a16="http://schemas.microsoft.com/office/drawing/2014/main" id="{86C41608-CB37-4432-BDCA-DFCDA68391F1}"/>
              </a:ext>
            </a:extLst>
          </p:cNvPr>
          <p:cNvSpPr txBox="1"/>
          <p:nvPr/>
        </p:nvSpPr>
        <p:spPr>
          <a:xfrm>
            <a:off x="4384623" y="1205761"/>
            <a:ext cx="4652121" cy="3473291"/>
          </a:xfrm>
          <a:prstGeom prst="roundRect">
            <a:avLst/>
          </a:prstGeom>
          <a:ln w="38100"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th-TH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นิเทศ ควบคุม กำกับ ติดตาม คุณภาพ</a:t>
            </a:r>
            <a:endParaRPr lang="en-US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ANC </a:t>
            </a:r>
            <a:r>
              <a:rPr lang="th-TH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คุณภาพ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th-TH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มหัศจรรย์ 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1000 </a:t>
            </a:r>
            <a:r>
              <a:rPr lang="th-TH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วัน</a:t>
            </a:r>
            <a:endParaRPr lang="th-TH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57300" lvl="2" indent="-342900">
              <a:buFont typeface="Arial" pitchFamily="34" charset="0"/>
              <a:buChar char="•"/>
            </a:pPr>
            <a:r>
              <a:rPr lang="th-TH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การคัดกรองความเสี่ยงหญิงครั้งครรภ์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th-TH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โภชนาการ (การเพิ่มน้ำหนักของหญิงตั้งครรภ์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th-TH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ไอโอดีน)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th-TH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ยาเม็ดเสริมธาตุเหล็ก(จ่ายและกิน)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LR </a:t>
            </a:r>
            <a:r>
              <a:rPr lang="th-TH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คุณภาพ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th-TH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การเตรียมความพร้อมในภาวะวิกฤต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PP </a:t>
            </a:r>
            <a:r>
              <a:rPr lang="th-TH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คุณภาพ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th-TH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เน้นหน่วยบริการปฐมภูมิ</a:t>
            </a:r>
            <a:r>
              <a:rPr lang="th-TH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ต้องเป็นเจ้าของครอบคลุม</a:t>
            </a:r>
            <a:r>
              <a:rPr lang="th-TH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หญิง</a:t>
            </a:r>
            <a:r>
              <a:rPr lang="th-TH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ตั้งครรภ์ในเขตรับผิดชอบ</a:t>
            </a:r>
            <a:endParaRPr lang="en-US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th-TH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เรียนรู้ความเสี่ยงจาก</a:t>
            </a:r>
            <a:r>
              <a:rPr lang="th-TH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พื้นที่ตนเองและพื้นที่อื่น</a:t>
            </a:r>
            <a:endParaRPr lang="en-US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h-TH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เฝ้าระวังสุขภาพจิต/ติดเชื้อในหญิง</a:t>
            </a:r>
            <a:r>
              <a:rPr lang="th-TH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ตั้งครรภ์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13">
            <a:extLst>
              <a:ext uri="{FF2B5EF4-FFF2-40B4-BE49-F238E27FC236}">
                <a16:creationId xmlns="" xmlns:a16="http://schemas.microsoft.com/office/drawing/2014/main" id="{E962E343-0DD4-46DA-A484-8DF39193D535}"/>
              </a:ext>
            </a:extLst>
          </p:cNvPr>
          <p:cNvSpPr/>
          <p:nvPr/>
        </p:nvSpPr>
        <p:spPr>
          <a:xfrm>
            <a:off x="4559797" y="736089"/>
            <a:ext cx="4453716" cy="396078"/>
          </a:xfrm>
          <a:prstGeom prst="roundRect">
            <a:avLst>
              <a:gd name="adj" fmla="val 11225"/>
            </a:avLst>
          </a:prstGeom>
          <a:solidFill>
            <a:srgbClr val="507BC8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th-TH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ข้อเสนอแนะ</a:t>
            </a:r>
            <a:endParaRPr lang="en-US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สี่เหลี่ยมผืนผ้า 38">
            <a:extLst>
              <a:ext uri="{FF2B5EF4-FFF2-40B4-BE49-F238E27FC236}">
                <a16:creationId xmlns="" xmlns:a16="http://schemas.microsoft.com/office/drawing/2014/main" id="{2F958E50-A45A-4D85-A41E-EF097A222775}"/>
              </a:ext>
            </a:extLst>
          </p:cNvPr>
          <p:cNvSpPr/>
          <p:nvPr/>
        </p:nvSpPr>
        <p:spPr>
          <a:xfrm>
            <a:off x="2575431" y="-27989"/>
            <a:ext cx="47364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8937">
              <a:defRPr/>
            </a:pPr>
            <a:r>
              <a:rPr lang="th-TH" altLang="th-TH" sz="4400" b="1" dirty="0">
                <a:solidFill>
                  <a:schemeClr val="bg1"/>
                </a:solidFill>
                <a:latin typeface="TH Sarabun New" panose="020B0500040200020003" pitchFamily="34" charset="-34"/>
                <a:ea typeface="Tahoma" pitchFamily="34" charset="0"/>
                <a:cs typeface="TH Sarabun New" panose="020B0500040200020003" pitchFamily="34" charset="-34"/>
                <a:sym typeface="Tahoma" pitchFamily="34" charset="0"/>
              </a:rPr>
              <a:t>อนามัยแม่และเด็ก</a:t>
            </a:r>
          </a:p>
        </p:txBody>
      </p:sp>
    </p:spTree>
    <p:extLst>
      <p:ext uri="{BB962C8B-B14F-4D97-AF65-F5344CB8AC3E}">
        <p14:creationId xmlns:p14="http://schemas.microsoft.com/office/powerpoint/2010/main" val="34859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ตัวเชื่อมต่อตรง 37">
            <a:extLst>
              <a:ext uri="{FF2B5EF4-FFF2-40B4-BE49-F238E27FC236}">
                <a16:creationId xmlns="" xmlns:a16="http://schemas.microsoft.com/office/drawing/2014/main" id="{1FBB4247-9495-4E4A-857E-97DC01B38C69}"/>
              </a:ext>
            </a:extLst>
          </p:cNvPr>
          <p:cNvCxnSpPr>
            <a:cxnSpLocks/>
          </p:cNvCxnSpPr>
          <p:nvPr/>
        </p:nvCxnSpPr>
        <p:spPr>
          <a:xfrm>
            <a:off x="5191130" y="2226926"/>
            <a:ext cx="16258" cy="1268816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กลุ่ม 1">
            <a:extLst>
              <a:ext uri="{FF2B5EF4-FFF2-40B4-BE49-F238E27FC236}">
                <a16:creationId xmlns="" xmlns:a16="http://schemas.microsoft.com/office/drawing/2014/main" id="{4A5A01B6-1811-4F93-950F-C4BF463D56D1}"/>
              </a:ext>
            </a:extLst>
          </p:cNvPr>
          <p:cNvGrpSpPr/>
          <p:nvPr/>
        </p:nvGrpSpPr>
        <p:grpSpPr>
          <a:xfrm>
            <a:off x="0" y="-1"/>
            <a:ext cx="9144000" cy="923926"/>
            <a:chOff x="0" y="-1"/>
            <a:chExt cx="9144000" cy="923926"/>
          </a:xfrm>
        </p:grpSpPr>
        <p:sp>
          <p:nvSpPr>
            <p:cNvPr id="3" name="สี่เหลี่ยมผืนผ้า 2">
              <a:extLst>
                <a:ext uri="{FF2B5EF4-FFF2-40B4-BE49-F238E27FC236}">
                  <a16:creationId xmlns="" xmlns:a16="http://schemas.microsoft.com/office/drawing/2014/main" id="{7B024D41-1B33-4F00-A8F3-C328604B81FF}"/>
                </a:ext>
              </a:extLst>
            </p:cNvPr>
            <p:cNvSpPr/>
            <p:nvPr/>
          </p:nvSpPr>
          <p:spPr>
            <a:xfrm>
              <a:off x="0" y="-1"/>
              <a:ext cx="9144000" cy="923926"/>
            </a:xfrm>
            <a:prstGeom prst="rect">
              <a:avLst/>
            </a:prstGeom>
            <a:solidFill>
              <a:srgbClr val="0F69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4" name="กลุ่ม 3">
              <a:extLst>
                <a:ext uri="{FF2B5EF4-FFF2-40B4-BE49-F238E27FC236}">
                  <a16:creationId xmlns="" xmlns:a16="http://schemas.microsoft.com/office/drawing/2014/main" id="{95B8AB01-687C-4888-B28E-A9057D5BF398}"/>
                </a:ext>
              </a:extLst>
            </p:cNvPr>
            <p:cNvGrpSpPr/>
            <p:nvPr/>
          </p:nvGrpSpPr>
          <p:grpSpPr>
            <a:xfrm>
              <a:off x="0" y="80171"/>
              <a:ext cx="9077324" cy="803864"/>
              <a:chOff x="0" y="80171"/>
              <a:chExt cx="9077324" cy="803864"/>
            </a:xfrm>
          </p:grpSpPr>
          <p:pic>
            <p:nvPicPr>
              <p:cNvPr id="5" name="Picture 2" descr="D:\LOGO\สำนักอนามัยการเจริญพันธุ์.png">
                <a:extLst>
                  <a:ext uri="{FF2B5EF4-FFF2-40B4-BE49-F238E27FC236}">
                    <a16:creationId xmlns="" xmlns:a16="http://schemas.microsoft.com/office/drawing/2014/main" id="{4F679A5D-BFC5-4BB7-9BC4-F83F5CB1AA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30697"/>
              <a:stretch/>
            </p:blipFill>
            <p:spPr bwMode="auto">
              <a:xfrm>
                <a:off x="0" y="80171"/>
                <a:ext cx="939072" cy="783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" name="รูปภาพ 5">
                <a:extLst>
                  <a:ext uri="{FF2B5EF4-FFF2-40B4-BE49-F238E27FC236}">
                    <a16:creationId xmlns="" xmlns:a16="http://schemas.microsoft.com/office/drawing/2014/main" id="{01EDA1D5-8E31-4F2C-9972-E47A7DFA4A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58074" y="80171"/>
                <a:ext cx="1619250" cy="779639"/>
              </a:xfrm>
              <a:prstGeom prst="rect">
                <a:avLst/>
              </a:prstGeom>
            </p:spPr>
          </p:pic>
          <p:sp>
            <p:nvSpPr>
              <p:cNvPr id="7" name="สี่เหลี่ยมผืนผ้า 6">
                <a:extLst>
                  <a:ext uri="{FF2B5EF4-FFF2-40B4-BE49-F238E27FC236}">
                    <a16:creationId xmlns="" xmlns:a16="http://schemas.microsoft.com/office/drawing/2014/main" id="{8CC78CA9-ECA9-4932-9A4C-03BD759185CD}"/>
                  </a:ext>
                </a:extLst>
              </p:cNvPr>
              <p:cNvSpPr/>
              <p:nvPr/>
            </p:nvSpPr>
            <p:spPr>
              <a:xfrm>
                <a:off x="939072" y="114594"/>
                <a:ext cx="5817923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88954">
                  <a:defRPr/>
                </a:pPr>
                <a:r>
                  <a:rPr lang="en-US" altLang="th-TH" sz="4400" b="1" dirty="0">
                    <a:solidFill>
                      <a:schemeClr val="bg1"/>
                    </a:solidFill>
                    <a:latin typeface="TH Sarabun New" panose="020B0500040200020003" pitchFamily="34" charset="-34"/>
                    <a:ea typeface="Tahoma" pitchFamily="34" charset="0"/>
                    <a:cs typeface="TH Sarabun New" panose="020B0500040200020003" pitchFamily="34" charset="-34"/>
                    <a:sym typeface="Tahoma" pitchFamily="34" charset="0"/>
                  </a:rPr>
                  <a:t>Active surveillance</a:t>
                </a:r>
              </a:p>
            </p:txBody>
          </p:sp>
        </p:grpSp>
      </p:grpSp>
      <p:pic>
        <p:nvPicPr>
          <p:cNvPr id="8" name="รูปภาพ 7">
            <a:extLst>
              <a:ext uri="{FF2B5EF4-FFF2-40B4-BE49-F238E27FC236}">
                <a16:creationId xmlns="" xmlns:a16="http://schemas.microsoft.com/office/drawing/2014/main" id="{09297D76-8D77-46C3-8635-2F2D04457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211" y="1657144"/>
            <a:ext cx="755289" cy="755289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="" xmlns:a16="http://schemas.microsoft.com/office/drawing/2014/main" id="{36793B08-3EBA-4F23-B264-54123B851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559" y="2469640"/>
            <a:ext cx="605091" cy="786311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="" xmlns:a16="http://schemas.microsoft.com/office/drawing/2014/main" id="{65282884-F611-41CB-9283-DC121D594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110" y="3324984"/>
            <a:ext cx="685540" cy="685540"/>
          </a:xfrm>
          <a:prstGeom prst="rect">
            <a:avLst/>
          </a:prstGeom>
        </p:spPr>
      </p:pic>
      <p:cxnSp>
        <p:nvCxnSpPr>
          <p:cNvPr id="12" name="ตัวเชื่อมต่อตรง 11">
            <a:extLst>
              <a:ext uri="{FF2B5EF4-FFF2-40B4-BE49-F238E27FC236}">
                <a16:creationId xmlns="" xmlns:a16="http://schemas.microsoft.com/office/drawing/2014/main" id="{DD7F6565-5858-4981-8C81-E95750CF05E5}"/>
              </a:ext>
            </a:extLst>
          </p:cNvPr>
          <p:cNvCxnSpPr/>
          <p:nvPr/>
        </p:nvCxnSpPr>
        <p:spPr>
          <a:xfrm>
            <a:off x="1460500" y="1993900"/>
            <a:ext cx="0" cy="1701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ลูกศรเชื่อมต่อแบบตรง 13">
            <a:extLst>
              <a:ext uri="{FF2B5EF4-FFF2-40B4-BE49-F238E27FC236}">
                <a16:creationId xmlns="" xmlns:a16="http://schemas.microsoft.com/office/drawing/2014/main" id="{0EFE3CE2-8AA7-40FB-A528-8336C4E452F8}"/>
              </a:ext>
            </a:extLst>
          </p:cNvPr>
          <p:cNvCxnSpPr>
            <a:cxnSpLocks/>
          </p:cNvCxnSpPr>
          <p:nvPr/>
        </p:nvCxnSpPr>
        <p:spPr>
          <a:xfrm>
            <a:off x="1193800" y="2844800"/>
            <a:ext cx="265423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ตัวเชื่อมต่อตรง 15">
            <a:extLst>
              <a:ext uri="{FF2B5EF4-FFF2-40B4-BE49-F238E27FC236}">
                <a16:creationId xmlns="" xmlns:a16="http://schemas.microsoft.com/office/drawing/2014/main" id="{72158094-7EB5-40C6-95AE-6CAA2C53278C}"/>
              </a:ext>
            </a:extLst>
          </p:cNvPr>
          <p:cNvCxnSpPr/>
          <p:nvPr/>
        </p:nvCxnSpPr>
        <p:spPr>
          <a:xfrm>
            <a:off x="1209040" y="2001520"/>
            <a:ext cx="2667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สี่เหลี่ยมผืนผ้า 18">
            <a:extLst>
              <a:ext uri="{FF2B5EF4-FFF2-40B4-BE49-F238E27FC236}">
                <a16:creationId xmlns="" xmlns:a16="http://schemas.microsoft.com/office/drawing/2014/main" id="{8ABA1771-778D-4517-852A-A51405ABD690}"/>
              </a:ext>
            </a:extLst>
          </p:cNvPr>
          <p:cNvSpPr/>
          <p:nvPr/>
        </p:nvSpPr>
        <p:spPr>
          <a:xfrm>
            <a:off x="1583833" y="1787888"/>
            <a:ext cx="2140856" cy="92333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b="1" dirty="0">
                <a:latin typeface="TH Sarabun New" panose="020B0500040200020003" pitchFamily="34" charset="-34"/>
                <a:ea typeface="Tahoma" pitchFamily="34" charset="0"/>
                <a:cs typeface="TH Sarabun New" panose="020B0500040200020003" pitchFamily="34" charset="-34"/>
              </a:rPr>
              <a:t>Hospital Base</a:t>
            </a:r>
          </a:p>
          <a:p>
            <a:r>
              <a:rPr lang="th-TH" b="1" dirty="0">
                <a:latin typeface="TH Sarabun New" panose="020B0500040200020003" pitchFamily="34" charset="-34"/>
                <a:ea typeface="Tahoma" pitchFamily="34" charset="0"/>
                <a:cs typeface="TH Sarabun New" panose="020B0500040200020003" pitchFamily="34" charset="-34"/>
              </a:rPr>
              <a:t>สูติกรรม / กุมารเวชกรรม/ </a:t>
            </a:r>
          </a:p>
          <a:p>
            <a:r>
              <a:rPr lang="th-TH" b="1" dirty="0">
                <a:latin typeface="TH Sarabun New" panose="020B0500040200020003" pitchFamily="34" charset="-34"/>
                <a:ea typeface="Tahoma" pitchFamily="34" charset="0"/>
                <a:cs typeface="TH Sarabun New" panose="020B0500040200020003" pitchFamily="34" charset="-34"/>
              </a:rPr>
              <a:t>อายุรกรรม / จิตเวช</a:t>
            </a:r>
            <a:endParaRPr lang="en-US" b="1" dirty="0">
              <a:latin typeface="TH Sarabun New" panose="020B0500040200020003" pitchFamily="34" charset="-34"/>
              <a:ea typeface="Tahoma" pitchFamily="34" charset="0"/>
              <a:cs typeface="TH Sarabun New" panose="020B0500040200020003" pitchFamily="34" charset="-34"/>
            </a:endParaRPr>
          </a:p>
        </p:txBody>
      </p:sp>
      <p:sp>
        <p:nvSpPr>
          <p:cNvPr id="20" name="สี่เหลี่ยมผืนผ้า 19">
            <a:extLst>
              <a:ext uri="{FF2B5EF4-FFF2-40B4-BE49-F238E27FC236}">
                <a16:creationId xmlns="" xmlns:a16="http://schemas.microsoft.com/office/drawing/2014/main" id="{C46E8C0B-DDFE-45B3-BBFA-904F91ECD4D8}"/>
              </a:ext>
            </a:extLst>
          </p:cNvPr>
          <p:cNvSpPr/>
          <p:nvPr/>
        </p:nvSpPr>
        <p:spPr>
          <a:xfrm>
            <a:off x="1583842" y="2966930"/>
            <a:ext cx="2140847" cy="92333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b="1" dirty="0">
                <a:latin typeface="TH Sarabun New" panose="020B0500040200020003" pitchFamily="34" charset="-34"/>
                <a:ea typeface="Tahoma" pitchFamily="34" charset="0"/>
                <a:cs typeface="TH Sarabun New" panose="020B0500040200020003" pitchFamily="34" charset="-34"/>
              </a:rPr>
              <a:t>Community Base</a:t>
            </a:r>
          </a:p>
          <a:p>
            <a:r>
              <a:rPr lang="th-TH" b="1" dirty="0">
                <a:latin typeface="TH Sarabun New" panose="020B0500040200020003" pitchFamily="34" charset="-34"/>
                <a:ea typeface="Tahoma" pitchFamily="34" charset="0"/>
                <a:cs typeface="TH Sarabun New" panose="020B0500040200020003" pitchFamily="34" charset="-34"/>
              </a:rPr>
              <a:t>การสำรวจชุมชน</a:t>
            </a:r>
          </a:p>
          <a:p>
            <a:r>
              <a:rPr lang="th-TH" b="1" dirty="0">
                <a:latin typeface="TH Sarabun New" panose="020B0500040200020003" pitchFamily="34" charset="-34"/>
                <a:ea typeface="Tahoma" pitchFamily="34" charset="0"/>
                <a:cs typeface="TH Sarabun New" panose="020B0500040200020003" pitchFamily="34" charset="-34"/>
              </a:rPr>
              <a:t>อนามัยวัยเรียน  วัยรุ่น</a:t>
            </a:r>
            <a:endParaRPr lang="en-US" b="1" dirty="0">
              <a:latin typeface="TH Sarabun New" panose="020B0500040200020003" pitchFamily="34" charset="-34"/>
              <a:ea typeface="Tahoma" pitchFamily="34" charset="0"/>
              <a:cs typeface="TH Sarabun New" panose="020B0500040200020003" pitchFamily="34" charset="-34"/>
            </a:endParaRPr>
          </a:p>
        </p:txBody>
      </p:sp>
      <p:sp>
        <p:nvSpPr>
          <p:cNvPr id="21" name="สี่เหลี่ยมผืนผ้า: มุมมน 20">
            <a:extLst>
              <a:ext uri="{FF2B5EF4-FFF2-40B4-BE49-F238E27FC236}">
                <a16:creationId xmlns="" xmlns:a16="http://schemas.microsoft.com/office/drawing/2014/main" id="{D557E6D5-1C49-4F86-A289-8FBDE0E5863F}"/>
              </a:ext>
            </a:extLst>
          </p:cNvPr>
          <p:cNvSpPr/>
          <p:nvPr/>
        </p:nvSpPr>
        <p:spPr>
          <a:xfrm>
            <a:off x="4084918" y="2459767"/>
            <a:ext cx="2273968" cy="84792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TH Sarabun New" panose="020B0500040200020003" pitchFamily="34" charset="-34"/>
                <a:ea typeface="Tahoma" pitchFamily="34" charset="0"/>
                <a:cs typeface="TH Sarabun New" panose="020B0500040200020003" pitchFamily="34" charset="-34"/>
              </a:rPr>
              <a:t>กำหนดตัวหญิงที่มีความเสี่ยงสูงต่อการตั้งครรภ์</a:t>
            </a:r>
            <a:endParaRPr lang="en-US" sz="2000" b="1" dirty="0">
              <a:latin typeface="TH Sarabun New" panose="020B0500040200020003" pitchFamily="34" charset="-34"/>
              <a:ea typeface="Tahoma" pitchFamily="34" charset="0"/>
              <a:cs typeface="TH Sarabun New" panose="020B0500040200020003" pitchFamily="34" charset="-34"/>
            </a:endParaRPr>
          </a:p>
        </p:txBody>
      </p:sp>
      <p:sp>
        <p:nvSpPr>
          <p:cNvPr id="23" name="สี่เหลี่ยมผืนผ้า 22">
            <a:extLst>
              <a:ext uri="{FF2B5EF4-FFF2-40B4-BE49-F238E27FC236}">
                <a16:creationId xmlns="" xmlns:a16="http://schemas.microsoft.com/office/drawing/2014/main" id="{1B4E5DBE-F629-4DC7-B061-A15764C3E661}"/>
              </a:ext>
            </a:extLst>
          </p:cNvPr>
          <p:cNvSpPr/>
          <p:nvPr/>
        </p:nvSpPr>
        <p:spPr>
          <a:xfrm>
            <a:off x="4291279" y="1026597"/>
            <a:ext cx="1828729" cy="1200329"/>
          </a:xfrm>
          <a:prstGeom prst="rect">
            <a:avLst/>
          </a:prstGeom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TH Sarabun New" panose="020B0500040200020003" pitchFamily="34" charset="-34"/>
                <a:ea typeface="Tahoma" pitchFamily="34" charset="0"/>
                <a:cs typeface="TH Sarabun New" panose="020B0500040200020003" pitchFamily="34" charset="-34"/>
              </a:rPr>
              <a:t>โรคทางอายุรกรรม</a:t>
            </a:r>
          </a:p>
          <a:p>
            <a:pPr algn="ctr"/>
            <a:r>
              <a:rPr lang="th-TH" b="1" dirty="0">
                <a:solidFill>
                  <a:srgbClr val="0070C0"/>
                </a:solidFill>
                <a:latin typeface="TH Sarabun New" panose="020B0500040200020003" pitchFamily="34" charset="-34"/>
                <a:ea typeface="Tahoma" pitchFamily="34" charset="0"/>
                <a:cs typeface="TH Sarabun New" panose="020B0500040200020003" pitchFamily="34" charset="-34"/>
              </a:rPr>
              <a:t>โรคหัวใจ</a:t>
            </a:r>
          </a:p>
          <a:p>
            <a:pPr algn="ctr"/>
            <a:r>
              <a:rPr lang="th-TH" b="1" dirty="0">
                <a:solidFill>
                  <a:srgbClr val="0070C0"/>
                </a:solidFill>
                <a:latin typeface="TH Sarabun New" panose="020B0500040200020003" pitchFamily="34" charset="-34"/>
                <a:ea typeface="Tahoma" pitchFamily="34" charset="0"/>
                <a:cs typeface="TH Sarabun New" panose="020B0500040200020003" pitchFamily="34" charset="-34"/>
              </a:rPr>
              <a:t>ไทรอยด์เป็นพิษ</a:t>
            </a:r>
          </a:p>
          <a:p>
            <a:pPr algn="ctr"/>
            <a:r>
              <a:rPr lang="en-US" b="1" dirty="0">
                <a:solidFill>
                  <a:srgbClr val="0070C0"/>
                </a:solidFill>
                <a:latin typeface="TH Sarabun New" panose="020B0500040200020003" pitchFamily="34" charset="-34"/>
                <a:ea typeface="Tahoma" pitchFamily="34" charset="0"/>
                <a:cs typeface="TH Sarabun New" panose="020B0500040200020003" pitchFamily="34" charset="-34"/>
              </a:rPr>
              <a:t>Overt DM</a:t>
            </a:r>
          </a:p>
        </p:txBody>
      </p:sp>
      <p:sp>
        <p:nvSpPr>
          <p:cNvPr id="24" name="สี่เหลี่ยมผืนผ้า 23">
            <a:extLst>
              <a:ext uri="{FF2B5EF4-FFF2-40B4-BE49-F238E27FC236}">
                <a16:creationId xmlns="" xmlns:a16="http://schemas.microsoft.com/office/drawing/2014/main" id="{6831855D-73EC-4CEA-BDC6-F3A8F38266E7}"/>
              </a:ext>
            </a:extLst>
          </p:cNvPr>
          <p:cNvSpPr/>
          <p:nvPr/>
        </p:nvSpPr>
        <p:spPr>
          <a:xfrm>
            <a:off x="4683132" y="3495742"/>
            <a:ext cx="1077539" cy="369332"/>
          </a:xfrm>
          <a:prstGeom prst="rect">
            <a:avLst/>
          </a:prstGeom>
          <a:ln w="19050">
            <a:solidFill>
              <a:schemeClr val="tx1"/>
            </a:solidFill>
            <a:prstDash val="dash"/>
          </a:ln>
        </p:spPr>
        <p:txBody>
          <a:bodyPr wrap="none">
            <a:spAutoFit/>
          </a:bodyPr>
          <a:lstStyle/>
          <a:p>
            <a:pPr algn="ctr"/>
            <a:r>
              <a:rPr lang="th-TH" b="1" dirty="0">
                <a:latin typeface="TH Sarabun New" panose="020B0500040200020003" pitchFamily="34" charset="-34"/>
                <a:ea typeface="Tahoma" pitchFamily="34" charset="0"/>
                <a:cs typeface="TH Sarabun New" panose="020B0500040200020003" pitchFamily="34" charset="-34"/>
              </a:rPr>
              <a:t>โรคทางจิตเวช</a:t>
            </a:r>
            <a:endParaRPr lang="en-US" b="1" dirty="0">
              <a:latin typeface="TH Sarabun New" panose="020B0500040200020003" pitchFamily="34" charset="-34"/>
              <a:ea typeface="Tahoma" pitchFamily="34" charset="0"/>
              <a:cs typeface="TH Sarabun New" panose="020B0500040200020003" pitchFamily="34" charset="-34"/>
            </a:endParaRPr>
          </a:p>
        </p:txBody>
      </p:sp>
      <p:cxnSp>
        <p:nvCxnSpPr>
          <p:cNvPr id="26" name="ลูกศรเชื่อมต่อแบบตรง 25">
            <a:extLst>
              <a:ext uri="{FF2B5EF4-FFF2-40B4-BE49-F238E27FC236}">
                <a16:creationId xmlns="" xmlns:a16="http://schemas.microsoft.com/office/drawing/2014/main" id="{3FCE53A6-0205-4018-A3F8-54A86099FD1C}"/>
              </a:ext>
            </a:extLst>
          </p:cNvPr>
          <p:cNvCxnSpPr/>
          <p:nvPr/>
        </p:nvCxnSpPr>
        <p:spPr>
          <a:xfrm>
            <a:off x="5210634" y="3860800"/>
            <a:ext cx="0" cy="4064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1024">
            <a:extLst>
              <a:ext uri="{FF2B5EF4-FFF2-40B4-BE49-F238E27FC236}">
                <a16:creationId xmlns="" xmlns:a16="http://schemas.microsoft.com/office/drawing/2014/main" id="{476023E1-5D84-4838-ABC5-801C32EA7B3C}"/>
              </a:ext>
            </a:extLst>
          </p:cNvPr>
          <p:cNvSpPr txBox="1"/>
          <p:nvPr/>
        </p:nvSpPr>
        <p:spPr>
          <a:xfrm>
            <a:off x="4429124" y="4474197"/>
            <a:ext cx="302895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การยุติการตั้งครรภ์ที่เหมาะสม  ปลอดภัย</a:t>
            </a:r>
          </a:p>
        </p:txBody>
      </p:sp>
      <p:sp>
        <p:nvSpPr>
          <p:cNvPr id="28" name="TextBox 1023">
            <a:extLst>
              <a:ext uri="{FF2B5EF4-FFF2-40B4-BE49-F238E27FC236}">
                <a16:creationId xmlns="" xmlns:a16="http://schemas.microsoft.com/office/drawing/2014/main" id="{929D7AB9-1741-405B-BEEC-856194278A4B}"/>
              </a:ext>
            </a:extLst>
          </p:cNvPr>
          <p:cNvSpPr txBox="1"/>
          <p:nvPr/>
        </p:nvSpPr>
        <p:spPr>
          <a:xfrm>
            <a:off x="3154579" y="4474197"/>
            <a:ext cx="1140219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การคุมกำเนิด</a:t>
            </a:r>
          </a:p>
        </p:txBody>
      </p:sp>
      <p:sp>
        <p:nvSpPr>
          <p:cNvPr id="29" name="สี่เหลี่ยมผืนผ้า 28">
            <a:extLst>
              <a:ext uri="{FF2B5EF4-FFF2-40B4-BE49-F238E27FC236}">
                <a16:creationId xmlns="" xmlns:a16="http://schemas.microsoft.com/office/drawing/2014/main" id="{BE3F9C54-FCA9-4039-80E0-1FE9BB01C221}"/>
              </a:ext>
            </a:extLst>
          </p:cNvPr>
          <p:cNvSpPr/>
          <p:nvPr/>
        </p:nvSpPr>
        <p:spPr>
          <a:xfrm>
            <a:off x="6936468" y="2240288"/>
            <a:ext cx="2140856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Health literacy</a:t>
            </a:r>
          </a:p>
          <a:p>
            <a:pPr algn="ctr"/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ตระหนักรู้ความเสี่ยงสูง</a:t>
            </a:r>
          </a:p>
          <a:p>
            <a:pPr algn="ctr"/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ต่อการตั้งครรภ์</a:t>
            </a:r>
            <a:endParaRPr lang="en-US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cxnSp>
        <p:nvCxnSpPr>
          <p:cNvPr id="30" name="ลูกศรเชื่อมต่อแบบตรง 29">
            <a:extLst>
              <a:ext uri="{FF2B5EF4-FFF2-40B4-BE49-F238E27FC236}">
                <a16:creationId xmlns="" xmlns:a16="http://schemas.microsoft.com/office/drawing/2014/main" id="{77D9EB9B-733D-4F7C-851D-80DD840A168C}"/>
              </a:ext>
            </a:extLst>
          </p:cNvPr>
          <p:cNvCxnSpPr>
            <a:cxnSpLocks/>
          </p:cNvCxnSpPr>
          <p:nvPr/>
        </p:nvCxnSpPr>
        <p:spPr>
          <a:xfrm>
            <a:off x="6466119" y="2782129"/>
            <a:ext cx="41308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4">
            <a:extLst>
              <a:ext uri="{FF2B5EF4-FFF2-40B4-BE49-F238E27FC236}">
                <a16:creationId xmlns="" xmlns:a16="http://schemas.microsoft.com/office/drawing/2014/main" id="{203B18E4-5560-4296-A18C-D45CCB89A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147" y="1246937"/>
            <a:ext cx="1037069" cy="787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5">
            <a:extLst>
              <a:ext uri="{FF2B5EF4-FFF2-40B4-BE49-F238E27FC236}">
                <a16:creationId xmlns="" xmlns:a16="http://schemas.microsoft.com/office/drawing/2014/main" id="{4CA6A6C1-F4A3-40D9-8A49-B7C7CE764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216" y="3416732"/>
            <a:ext cx="1353547" cy="850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5" name="ตัวเชื่อมต่อตรง 34">
            <a:extLst>
              <a:ext uri="{FF2B5EF4-FFF2-40B4-BE49-F238E27FC236}">
                <a16:creationId xmlns="" xmlns:a16="http://schemas.microsoft.com/office/drawing/2014/main" id="{02735C42-0A15-4A82-B387-58FC9ED6F357}"/>
              </a:ext>
            </a:extLst>
          </p:cNvPr>
          <p:cNvCxnSpPr/>
          <p:nvPr/>
        </p:nvCxnSpPr>
        <p:spPr>
          <a:xfrm flipH="1">
            <a:off x="3976914" y="4010524"/>
            <a:ext cx="12337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ลูกศรเชื่อมต่อแบบตรง 35">
            <a:extLst>
              <a:ext uri="{FF2B5EF4-FFF2-40B4-BE49-F238E27FC236}">
                <a16:creationId xmlns="" xmlns:a16="http://schemas.microsoft.com/office/drawing/2014/main" id="{91E0FBD3-31C9-4F1E-BDC2-3400D13CD183}"/>
              </a:ext>
            </a:extLst>
          </p:cNvPr>
          <p:cNvCxnSpPr>
            <a:cxnSpLocks/>
          </p:cNvCxnSpPr>
          <p:nvPr/>
        </p:nvCxnSpPr>
        <p:spPr>
          <a:xfrm>
            <a:off x="3998691" y="4010524"/>
            <a:ext cx="0" cy="26393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กลุ่ม 14">
            <a:extLst>
              <a:ext uri="{FF2B5EF4-FFF2-40B4-BE49-F238E27FC236}">
                <a16:creationId xmlns="" xmlns:a16="http://schemas.microsoft.com/office/drawing/2014/main" id="{704C586E-8D8C-4DC0-8629-4A8B9CF31762}"/>
              </a:ext>
            </a:extLst>
          </p:cNvPr>
          <p:cNvGrpSpPr/>
          <p:nvPr/>
        </p:nvGrpSpPr>
        <p:grpSpPr>
          <a:xfrm>
            <a:off x="251996" y="3680460"/>
            <a:ext cx="2902583" cy="1197262"/>
            <a:chOff x="251996" y="3680460"/>
            <a:chExt cx="2902583" cy="1197262"/>
          </a:xfrm>
        </p:grpSpPr>
        <p:cxnSp>
          <p:nvCxnSpPr>
            <p:cNvPr id="17" name="ตัวเชื่อมต่อตรง 16">
              <a:extLst>
                <a:ext uri="{FF2B5EF4-FFF2-40B4-BE49-F238E27FC236}">
                  <a16:creationId xmlns="" xmlns:a16="http://schemas.microsoft.com/office/drawing/2014/main" id="{337AB72C-5679-409C-B470-67E1BCEAD372}"/>
                </a:ext>
              </a:extLst>
            </p:cNvPr>
            <p:cNvCxnSpPr/>
            <p:nvPr/>
          </p:nvCxnSpPr>
          <p:spPr>
            <a:xfrm>
              <a:off x="1193800" y="3680460"/>
              <a:ext cx="2667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สี่เหลี่ยมผืนผ้า 10"/>
            <p:cNvSpPr/>
            <p:nvPr/>
          </p:nvSpPr>
          <p:spPr>
            <a:xfrm>
              <a:off x="251996" y="4184995"/>
              <a:ext cx="2654230" cy="69272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5556" y="4197198"/>
              <a:ext cx="2869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รพ.วานรนิวาส </a:t>
              </a:r>
              <a:br>
                <a:rPr lang="th-TH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th-TH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มี </a:t>
              </a:r>
              <a:r>
                <a:rPr lang="en-US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personal Identification</a:t>
              </a:r>
              <a:endParaRPr lang="th-T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381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="" xmlns:a16="http://schemas.microsoft.com/office/drawing/2014/main" id="{D5467AD7-FA60-4202-92F7-8617FFDE53D6}"/>
              </a:ext>
            </a:extLst>
          </p:cNvPr>
          <p:cNvGrpSpPr/>
          <p:nvPr/>
        </p:nvGrpSpPr>
        <p:grpSpPr>
          <a:xfrm>
            <a:off x="0" y="-1"/>
            <a:ext cx="9144000" cy="923926"/>
            <a:chOff x="0" y="-1"/>
            <a:chExt cx="9144000" cy="923926"/>
          </a:xfrm>
        </p:grpSpPr>
        <p:sp>
          <p:nvSpPr>
            <p:cNvPr id="3" name="สี่เหลี่ยมผืนผ้า 2">
              <a:extLst>
                <a:ext uri="{FF2B5EF4-FFF2-40B4-BE49-F238E27FC236}">
                  <a16:creationId xmlns="" xmlns:a16="http://schemas.microsoft.com/office/drawing/2014/main" id="{65DDB5E4-185A-4F88-A735-0F36685FF0D2}"/>
                </a:ext>
              </a:extLst>
            </p:cNvPr>
            <p:cNvSpPr/>
            <p:nvPr/>
          </p:nvSpPr>
          <p:spPr>
            <a:xfrm>
              <a:off x="0" y="-1"/>
              <a:ext cx="9144000" cy="923926"/>
            </a:xfrm>
            <a:prstGeom prst="rect">
              <a:avLst/>
            </a:prstGeom>
            <a:solidFill>
              <a:srgbClr val="0F69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grpSp>
          <p:nvGrpSpPr>
            <p:cNvPr id="4" name="กลุ่ม 3">
              <a:extLst>
                <a:ext uri="{FF2B5EF4-FFF2-40B4-BE49-F238E27FC236}">
                  <a16:creationId xmlns="" xmlns:a16="http://schemas.microsoft.com/office/drawing/2014/main" id="{49169F1D-9A65-4FD4-914B-2EA2FAC7C08D}"/>
                </a:ext>
              </a:extLst>
            </p:cNvPr>
            <p:cNvGrpSpPr/>
            <p:nvPr/>
          </p:nvGrpSpPr>
          <p:grpSpPr>
            <a:xfrm>
              <a:off x="0" y="80171"/>
              <a:ext cx="9077324" cy="783221"/>
              <a:chOff x="0" y="80171"/>
              <a:chExt cx="9077324" cy="783221"/>
            </a:xfrm>
          </p:grpSpPr>
          <p:pic>
            <p:nvPicPr>
              <p:cNvPr id="5" name="Picture 2" descr="D:\LOGO\สำนักอนามัยการเจริญพันธุ์.png">
                <a:extLst>
                  <a:ext uri="{FF2B5EF4-FFF2-40B4-BE49-F238E27FC236}">
                    <a16:creationId xmlns="" xmlns:a16="http://schemas.microsoft.com/office/drawing/2014/main" id="{D4E8EBA8-5E11-4381-A48A-31B9F9873A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30697"/>
              <a:stretch/>
            </p:blipFill>
            <p:spPr bwMode="auto">
              <a:xfrm>
                <a:off x="0" y="80171"/>
                <a:ext cx="939072" cy="783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" name="รูปภาพ 5">
                <a:extLst>
                  <a:ext uri="{FF2B5EF4-FFF2-40B4-BE49-F238E27FC236}">
                    <a16:creationId xmlns="" xmlns:a16="http://schemas.microsoft.com/office/drawing/2014/main" id="{9FD2E3D6-6C5A-4E05-9F7B-73E539AEFF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58074" y="80171"/>
                <a:ext cx="1619250" cy="779639"/>
              </a:xfrm>
              <a:prstGeom prst="rect">
                <a:avLst/>
              </a:prstGeom>
            </p:spPr>
          </p:pic>
          <p:sp>
            <p:nvSpPr>
              <p:cNvPr id="7" name="สี่เหลี่ยมผืนผ้า 6">
                <a:extLst>
                  <a:ext uri="{FF2B5EF4-FFF2-40B4-BE49-F238E27FC236}">
                    <a16:creationId xmlns="" xmlns:a16="http://schemas.microsoft.com/office/drawing/2014/main" id="{E3E507F4-58F8-4F04-8F8A-AA54E1BE1B3B}"/>
                  </a:ext>
                </a:extLst>
              </p:cNvPr>
              <p:cNvSpPr/>
              <p:nvPr/>
            </p:nvSpPr>
            <p:spPr>
              <a:xfrm>
                <a:off x="939072" y="81162"/>
                <a:ext cx="6519002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88954">
                  <a:defRPr/>
                </a:pPr>
                <a:r>
                  <a:rPr lang="en-US" altLang="th-TH" sz="4400" b="1" dirty="0">
                    <a:solidFill>
                      <a:schemeClr val="bg1"/>
                    </a:solidFill>
                    <a:latin typeface="TH Sarabun New" panose="020B0500040200020003" pitchFamily="34" charset="-34"/>
                    <a:ea typeface="Tahoma" pitchFamily="34" charset="0"/>
                    <a:cs typeface="TH Sarabun New" panose="020B0500040200020003" pitchFamily="34" charset="-34"/>
                    <a:sym typeface="Tahoma" pitchFamily="34" charset="0"/>
                  </a:rPr>
                  <a:t>Active surveillance </a:t>
                </a:r>
                <a:r>
                  <a:rPr lang="th-TH" altLang="th-TH" sz="2400" b="1" dirty="0">
                    <a:solidFill>
                      <a:schemeClr val="bg1"/>
                    </a:solidFill>
                    <a:latin typeface="TH Sarabun New" panose="020B0500040200020003" pitchFamily="34" charset="-34"/>
                    <a:ea typeface="Tahoma" pitchFamily="34" charset="0"/>
                    <a:cs typeface="TH Sarabun New" panose="020B0500040200020003" pitchFamily="34" charset="-34"/>
                    <a:sym typeface="Tahoma" pitchFamily="34" charset="0"/>
                  </a:rPr>
                  <a:t>ทุกครั้งที่มาฝากครรภ์และที่ </a:t>
                </a:r>
                <a:r>
                  <a:rPr lang="en-US" altLang="th-TH" sz="2400" b="1" dirty="0">
                    <a:solidFill>
                      <a:schemeClr val="bg1"/>
                    </a:solidFill>
                    <a:latin typeface="TH Sarabun New" panose="020B0500040200020003" pitchFamily="34" charset="-34"/>
                    <a:ea typeface="Tahoma" pitchFamily="34" charset="0"/>
                    <a:cs typeface="TH Sarabun New" panose="020B0500040200020003" pitchFamily="34" charset="-34"/>
                    <a:sym typeface="Tahoma" pitchFamily="34" charset="0"/>
                  </a:rPr>
                  <a:t>LR</a:t>
                </a:r>
                <a:endParaRPr lang="en-US" altLang="th-TH" sz="4400" b="1" dirty="0">
                  <a:solidFill>
                    <a:schemeClr val="bg1"/>
                  </a:solidFill>
                  <a:latin typeface="TH Sarabun New" panose="020B0500040200020003" pitchFamily="34" charset="-34"/>
                  <a:ea typeface="Tahoma" pitchFamily="34" charset="0"/>
                  <a:cs typeface="TH Sarabun New" panose="020B0500040200020003" pitchFamily="34" charset="-34"/>
                  <a:sym typeface="Tahoma" pitchFamily="34" charset="0"/>
                </a:endParaRPr>
              </a:p>
            </p:txBody>
          </p:sp>
        </p:grpSp>
      </p:grpSp>
      <p:sp>
        <p:nvSpPr>
          <p:cNvPr id="13" name="สี่เหลี่ยมผืนผ้า 12">
            <a:extLst>
              <a:ext uri="{FF2B5EF4-FFF2-40B4-BE49-F238E27FC236}">
                <a16:creationId xmlns="" xmlns:a16="http://schemas.microsoft.com/office/drawing/2014/main" id="{75A53053-0799-478D-867D-F4D115948CC5}"/>
              </a:ext>
            </a:extLst>
          </p:cNvPr>
          <p:cNvSpPr/>
          <p:nvPr/>
        </p:nvSpPr>
        <p:spPr>
          <a:xfrm>
            <a:off x="6162385" y="986699"/>
            <a:ext cx="2591378" cy="3665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7030A0"/>
              </a:solidFill>
              <a:latin typeface="TH Sarabun New" panose="020B0500040200020003" pitchFamily="34" charset="-34"/>
              <a:ea typeface="Tahoma" pitchFamily="34" charset="0"/>
              <a:cs typeface="TH Sarabun New" panose="020B0500040200020003" pitchFamily="34" charset="-34"/>
            </a:endParaRPr>
          </a:p>
          <a:p>
            <a:pPr algn="ctr"/>
            <a:r>
              <a:rPr lang="en-US" sz="2400" b="1" dirty="0">
                <a:solidFill>
                  <a:srgbClr val="7030A0"/>
                </a:solidFill>
                <a:latin typeface="TH Sarabun New" panose="020B0500040200020003" pitchFamily="34" charset="-34"/>
                <a:ea typeface="Tahoma" pitchFamily="34" charset="0"/>
                <a:cs typeface="TH Sarabun New" panose="020B0500040200020003" pitchFamily="34" charset="-34"/>
              </a:rPr>
              <a:t>Very Low Risk</a:t>
            </a:r>
          </a:p>
          <a:p>
            <a:pPr algn="ctr"/>
            <a:endParaRPr lang="th-TH" sz="2400" b="1" dirty="0">
              <a:solidFill>
                <a:srgbClr val="7030A0"/>
              </a:solidFill>
              <a:latin typeface="TH Sarabun New" panose="020B0500040200020003" pitchFamily="34" charset="-34"/>
              <a:ea typeface="Tahoma" pitchFamily="34" charset="0"/>
              <a:cs typeface="TH Sarabun New" panose="020B0500040200020003" pitchFamily="34" charset="-34"/>
            </a:endParaRPr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="" xmlns:a16="http://schemas.microsoft.com/office/drawing/2014/main" id="{E5124715-96B3-4CAC-806F-68035C8FD434}"/>
              </a:ext>
            </a:extLst>
          </p:cNvPr>
          <p:cNvSpPr/>
          <p:nvPr/>
        </p:nvSpPr>
        <p:spPr>
          <a:xfrm>
            <a:off x="6162385" y="1409841"/>
            <a:ext cx="2591378" cy="3665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7030A0"/>
              </a:solidFill>
              <a:latin typeface="TH Sarabun New" panose="020B0500040200020003" pitchFamily="34" charset="-34"/>
              <a:ea typeface="Tahoma" pitchFamily="34" charset="0"/>
              <a:cs typeface="TH Sarabun New" panose="020B0500040200020003" pitchFamily="34" charset="-34"/>
            </a:endParaRPr>
          </a:p>
          <a:p>
            <a:pPr algn="ctr"/>
            <a:r>
              <a:rPr lang="en-US" sz="2400" b="1" dirty="0">
                <a:solidFill>
                  <a:srgbClr val="7030A0"/>
                </a:solidFill>
                <a:latin typeface="TH Sarabun New" panose="020B0500040200020003" pitchFamily="34" charset="-34"/>
                <a:ea typeface="Tahoma" pitchFamily="34" charset="0"/>
                <a:cs typeface="TH Sarabun New" panose="020B0500040200020003" pitchFamily="34" charset="-34"/>
              </a:rPr>
              <a:t>Low Risk</a:t>
            </a:r>
          </a:p>
          <a:p>
            <a:pPr algn="ctr"/>
            <a:endParaRPr lang="th-TH" sz="2400" b="1" dirty="0">
              <a:solidFill>
                <a:srgbClr val="7030A0"/>
              </a:solidFill>
              <a:latin typeface="TH Sarabun New" panose="020B0500040200020003" pitchFamily="34" charset="-34"/>
              <a:ea typeface="Tahoma" pitchFamily="34" charset="0"/>
              <a:cs typeface="TH Sarabun New" panose="020B0500040200020003" pitchFamily="34" charset="-34"/>
            </a:endParaRP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="" xmlns:a16="http://schemas.microsoft.com/office/drawing/2014/main" id="{719E6048-38DD-43F5-83BE-399BEF908E3C}"/>
              </a:ext>
            </a:extLst>
          </p:cNvPr>
          <p:cNvSpPr/>
          <p:nvPr/>
        </p:nvSpPr>
        <p:spPr>
          <a:xfrm>
            <a:off x="6162385" y="1832983"/>
            <a:ext cx="2591378" cy="3665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H Sarabun New" panose="020B0500040200020003" pitchFamily="34" charset="-34"/>
                <a:ea typeface="Tahoma" pitchFamily="34" charset="0"/>
                <a:cs typeface="TH Sarabun New" panose="020B0500040200020003" pitchFamily="34" charset="-34"/>
              </a:rPr>
              <a:t>High Risk</a:t>
            </a:r>
            <a:endParaRPr lang="th-TH" sz="2400" b="1" dirty="0">
              <a:solidFill>
                <a:srgbClr val="7030A0"/>
              </a:solidFill>
              <a:latin typeface="TH Sarabun New" panose="020B0500040200020003" pitchFamily="34" charset="-34"/>
              <a:ea typeface="Tahoma" pitchFamily="34" charset="0"/>
              <a:cs typeface="TH Sarabun New" panose="020B0500040200020003" pitchFamily="34" charset="-34"/>
            </a:endParaRPr>
          </a:p>
        </p:txBody>
      </p:sp>
      <p:sp>
        <p:nvSpPr>
          <p:cNvPr id="16" name="สี่เหลี่ยมผืนผ้า 15">
            <a:extLst>
              <a:ext uri="{FF2B5EF4-FFF2-40B4-BE49-F238E27FC236}">
                <a16:creationId xmlns="" xmlns:a16="http://schemas.microsoft.com/office/drawing/2014/main" id="{694158CE-D8B5-4055-BC5A-D1F8817ECB3B}"/>
              </a:ext>
            </a:extLst>
          </p:cNvPr>
          <p:cNvSpPr/>
          <p:nvPr/>
        </p:nvSpPr>
        <p:spPr>
          <a:xfrm>
            <a:off x="6162385" y="2256125"/>
            <a:ext cx="2591378" cy="3665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H Sarabun New" panose="020B0500040200020003" pitchFamily="34" charset="-34"/>
                <a:ea typeface="Tahoma" pitchFamily="34" charset="0"/>
                <a:cs typeface="TH Sarabun New" panose="020B0500040200020003" pitchFamily="34" charset="-34"/>
              </a:rPr>
              <a:t>Very High Risk</a:t>
            </a:r>
            <a:endParaRPr lang="th-TH" sz="2400" b="1" dirty="0">
              <a:solidFill>
                <a:srgbClr val="7030A0"/>
              </a:solidFill>
              <a:latin typeface="TH Sarabun New" panose="020B0500040200020003" pitchFamily="34" charset="-34"/>
              <a:ea typeface="Tahoma" pitchFamily="34" charset="0"/>
              <a:cs typeface="TH Sarabun New" panose="020B0500040200020003" pitchFamily="34" charset="-34"/>
            </a:endParaRPr>
          </a:p>
        </p:txBody>
      </p:sp>
      <p:sp>
        <p:nvSpPr>
          <p:cNvPr id="20" name="สี่เหลี่ยมผืนผ้า 19">
            <a:extLst>
              <a:ext uri="{FF2B5EF4-FFF2-40B4-BE49-F238E27FC236}">
                <a16:creationId xmlns="" xmlns:a16="http://schemas.microsoft.com/office/drawing/2014/main" id="{53B94CC8-93D7-40EC-B80A-B689591F28A7}"/>
              </a:ext>
            </a:extLst>
          </p:cNvPr>
          <p:cNvSpPr/>
          <p:nvPr/>
        </p:nvSpPr>
        <p:spPr>
          <a:xfrm>
            <a:off x="1960418" y="1169982"/>
            <a:ext cx="3442856" cy="7848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7030A0"/>
                </a:solidFill>
                <a:latin typeface="TH Sarabun New" panose="020B0500040200020003" pitchFamily="34" charset="-34"/>
                <a:ea typeface="Tahoma" pitchFamily="34" charset="0"/>
                <a:cs typeface="TH Sarabun New" panose="020B0500040200020003" pitchFamily="34" charset="-34"/>
              </a:rPr>
              <a:t>คัดกรองความ</a:t>
            </a:r>
            <a:r>
              <a:rPr lang="th-TH" sz="2400" b="1" dirty="0" smtClean="0">
                <a:solidFill>
                  <a:srgbClr val="7030A0"/>
                </a:solidFill>
                <a:latin typeface="TH Sarabun New" panose="020B0500040200020003" pitchFamily="34" charset="-34"/>
                <a:ea typeface="Tahoma" pitchFamily="34" charset="0"/>
                <a:cs typeface="TH Sarabun New" panose="020B0500040200020003" pitchFamily="34" charset="-34"/>
              </a:rPr>
              <a:t>เสี่ยงหญิงตั้งครรภ์ทุกครั้งที่มารับบริการ</a:t>
            </a:r>
            <a:endParaRPr lang="en-US" sz="2400" dirty="0">
              <a:solidFill>
                <a:srgbClr val="7030A0"/>
              </a:solidFill>
              <a:latin typeface="TH Sarabun New" panose="020B0500040200020003" pitchFamily="34" charset="-34"/>
              <a:ea typeface="Tahoma" pitchFamily="34" charset="0"/>
              <a:cs typeface="TH Sarabun New" panose="020B0500040200020003" pitchFamily="34" charset="-34"/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="" xmlns:a16="http://schemas.microsoft.com/office/drawing/2014/main" id="{40E40DBE-57EC-4C7E-B3CE-4EB77A9EAB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1"/>
          <a:stretch/>
        </p:blipFill>
        <p:spPr bwMode="auto">
          <a:xfrm>
            <a:off x="382108" y="1212537"/>
            <a:ext cx="1113928" cy="1200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สี่เหลี่ยมผืนผ้า 21">
            <a:extLst>
              <a:ext uri="{FF2B5EF4-FFF2-40B4-BE49-F238E27FC236}">
                <a16:creationId xmlns="" xmlns:a16="http://schemas.microsoft.com/office/drawing/2014/main" id="{52C02BFA-2CA5-4DAE-BFAF-060725A136E7}"/>
              </a:ext>
            </a:extLst>
          </p:cNvPr>
          <p:cNvSpPr/>
          <p:nvPr/>
        </p:nvSpPr>
        <p:spPr>
          <a:xfrm>
            <a:off x="1960418" y="2282060"/>
            <a:ext cx="3442856" cy="949037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7030A0"/>
                </a:solidFill>
                <a:latin typeface="TH Sarabun New" panose="020B0500040200020003" pitchFamily="34" charset="-34"/>
                <a:ea typeface="Tahoma" pitchFamily="34" charset="0"/>
                <a:cs typeface="TH Sarabun New" panose="020B0500040200020003" pitchFamily="34" charset="-34"/>
              </a:rPr>
              <a:t>คัดกรองความเสี่ยงหญิงรอคลอด</a:t>
            </a:r>
          </a:p>
          <a:p>
            <a:pPr algn="ctr"/>
            <a:r>
              <a:rPr lang="th-TH" sz="2400" b="1" dirty="0">
                <a:solidFill>
                  <a:srgbClr val="7030A0"/>
                </a:solidFill>
                <a:latin typeface="TH Sarabun New" panose="020B0500040200020003" pitchFamily="34" charset="-34"/>
                <a:ea typeface="Tahoma" pitchFamily="34" charset="0"/>
                <a:cs typeface="TH Sarabun New" panose="020B0500040200020003" pitchFamily="34" charset="-34"/>
              </a:rPr>
              <a:t>ก่อนเกิดภาวะวิกฤติ</a:t>
            </a:r>
          </a:p>
        </p:txBody>
      </p:sp>
      <p:sp>
        <p:nvSpPr>
          <p:cNvPr id="23" name="TextBox 17">
            <a:extLst>
              <a:ext uri="{FF2B5EF4-FFF2-40B4-BE49-F238E27FC236}">
                <a16:creationId xmlns="" xmlns:a16="http://schemas.microsoft.com/office/drawing/2014/main" id="{8EDB24B6-2BDA-4D8E-ABF0-8F8476D411E0}"/>
              </a:ext>
            </a:extLst>
          </p:cNvPr>
          <p:cNvSpPr txBox="1"/>
          <p:nvPr/>
        </p:nvSpPr>
        <p:spPr>
          <a:xfrm>
            <a:off x="1928176" y="3540259"/>
            <a:ext cx="3442856" cy="830997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เตรียมความพร้อมต่อภาวะวิกฤต</a:t>
            </a:r>
            <a:r>
              <a: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</a:t>
            </a:r>
            <a:endParaRPr lang="th-TH" sz="2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การดูแล/การส่งต่อ</a:t>
            </a:r>
          </a:p>
        </p:txBody>
      </p:sp>
      <p:sp>
        <p:nvSpPr>
          <p:cNvPr id="24" name="TextBox 20">
            <a:extLst>
              <a:ext uri="{FF2B5EF4-FFF2-40B4-BE49-F238E27FC236}">
                <a16:creationId xmlns="" xmlns:a16="http://schemas.microsoft.com/office/drawing/2014/main" id="{4B6DFC90-89AC-4DDB-AC3B-7B158D12FD10}"/>
              </a:ext>
            </a:extLst>
          </p:cNvPr>
          <p:cNvSpPr txBox="1"/>
          <p:nvPr/>
        </p:nvSpPr>
        <p:spPr>
          <a:xfrm>
            <a:off x="1960418" y="4528103"/>
            <a:ext cx="3442856" cy="461665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ลดการตายของมารดาและทารก</a:t>
            </a:r>
          </a:p>
        </p:txBody>
      </p:sp>
      <p:pic>
        <p:nvPicPr>
          <p:cNvPr id="25" name="Picture 4">
            <a:extLst>
              <a:ext uri="{FF2B5EF4-FFF2-40B4-BE49-F238E27FC236}">
                <a16:creationId xmlns="" xmlns:a16="http://schemas.microsoft.com/office/drawing/2014/main" id="{B8BFE4C5-6466-4CC3-BC78-13B3D61D6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37" y="2551649"/>
            <a:ext cx="1139816" cy="1200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9" name="ตัวเชื่อมต่อตรง 28">
            <a:extLst>
              <a:ext uri="{FF2B5EF4-FFF2-40B4-BE49-F238E27FC236}">
                <a16:creationId xmlns="" xmlns:a16="http://schemas.microsoft.com/office/drawing/2014/main" id="{90855C0B-BC33-4D9A-A7DB-0762B8B85759}"/>
              </a:ext>
            </a:extLst>
          </p:cNvPr>
          <p:cNvCxnSpPr>
            <a:cxnSpLocks/>
          </p:cNvCxnSpPr>
          <p:nvPr/>
        </p:nvCxnSpPr>
        <p:spPr>
          <a:xfrm>
            <a:off x="5834743" y="1193802"/>
            <a:ext cx="0" cy="1255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ลูกศรเชื่อมต่อแบบตรง 30">
            <a:extLst>
              <a:ext uri="{FF2B5EF4-FFF2-40B4-BE49-F238E27FC236}">
                <a16:creationId xmlns="" xmlns:a16="http://schemas.microsoft.com/office/drawing/2014/main" id="{0ACE1E47-B543-48E9-8C23-9E4C9731AFBC}"/>
              </a:ext>
            </a:extLst>
          </p:cNvPr>
          <p:cNvCxnSpPr/>
          <p:nvPr/>
        </p:nvCxnSpPr>
        <p:spPr>
          <a:xfrm>
            <a:off x="5834743" y="1193802"/>
            <a:ext cx="3276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ลูกศรเชื่อมต่อแบบตรง 31">
            <a:extLst>
              <a:ext uri="{FF2B5EF4-FFF2-40B4-BE49-F238E27FC236}">
                <a16:creationId xmlns="" xmlns:a16="http://schemas.microsoft.com/office/drawing/2014/main" id="{00A4C079-A266-4529-BA56-1F970A060EE2}"/>
              </a:ext>
            </a:extLst>
          </p:cNvPr>
          <p:cNvCxnSpPr/>
          <p:nvPr/>
        </p:nvCxnSpPr>
        <p:spPr>
          <a:xfrm>
            <a:off x="5834743" y="1621973"/>
            <a:ext cx="3276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ลูกศรเชื่อมต่อแบบตรง 32">
            <a:extLst>
              <a:ext uri="{FF2B5EF4-FFF2-40B4-BE49-F238E27FC236}">
                <a16:creationId xmlns="" xmlns:a16="http://schemas.microsoft.com/office/drawing/2014/main" id="{AAEEDAE3-840C-4A49-8689-022963526BE5}"/>
              </a:ext>
            </a:extLst>
          </p:cNvPr>
          <p:cNvCxnSpPr/>
          <p:nvPr/>
        </p:nvCxnSpPr>
        <p:spPr>
          <a:xfrm>
            <a:off x="5834743" y="2050144"/>
            <a:ext cx="3276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ลูกศรเชื่อมต่อแบบตรง 33">
            <a:extLst>
              <a:ext uri="{FF2B5EF4-FFF2-40B4-BE49-F238E27FC236}">
                <a16:creationId xmlns="" xmlns:a16="http://schemas.microsoft.com/office/drawing/2014/main" id="{F3D03EC1-41FD-4FF3-96BB-F177D844A221}"/>
              </a:ext>
            </a:extLst>
          </p:cNvPr>
          <p:cNvCxnSpPr/>
          <p:nvPr/>
        </p:nvCxnSpPr>
        <p:spPr>
          <a:xfrm>
            <a:off x="5834743" y="2449287"/>
            <a:ext cx="3276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ตัวเชื่อมต่อตรง 38">
            <a:extLst>
              <a:ext uri="{FF2B5EF4-FFF2-40B4-BE49-F238E27FC236}">
                <a16:creationId xmlns="" xmlns:a16="http://schemas.microsoft.com/office/drawing/2014/main" id="{1946F932-983C-4158-A0A4-2550D23761BE}"/>
              </a:ext>
            </a:extLst>
          </p:cNvPr>
          <p:cNvCxnSpPr/>
          <p:nvPr/>
        </p:nvCxnSpPr>
        <p:spPr>
          <a:xfrm flipH="1">
            <a:off x="5403274" y="1832983"/>
            <a:ext cx="4314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สี่เหลี่ยมผืนผ้า 39">
            <a:extLst>
              <a:ext uri="{FF2B5EF4-FFF2-40B4-BE49-F238E27FC236}">
                <a16:creationId xmlns="" xmlns:a16="http://schemas.microsoft.com/office/drawing/2014/main" id="{20EE0A6E-1956-44BD-9CB1-06DB5A4A96CF}"/>
              </a:ext>
            </a:extLst>
          </p:cNvPr>
          <p:cNvSpPr/>
          <p:nvPr/>
        </p:nvSpPr>
        <p:spPr>
          <a:xfrm>
            <a:off x="6162385" y="2712499"/>
            <a:ext cx="2591378" cy="36656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H Sarabun New" panose="020B0500040200020003" pitchFamily="34" charset="-34"/>
                <a:ea typeface="Tahoma" pitchFamily="34" charset="0"/>
                <a:cs typeface="TH Sarabun New" panose="020B0500040200020003" pitchFamily="34" charset="-34"/>
              </a:rPr>
              <a:t>PPH</a:t>
            </a:r>
          </a:p>
        </p:txBody>
      </p:sp>
      <p:sp>
        <p:nvSpPr>
          <p:cNvPr id="41" name="สี่เหลี่ยมผืนผ้า 40">
            <a:extLst>
              <a:ext uri="{FF2B5EF4-FFF2-40B4-BE49-F238E27FC236}">
                <a16:creationId xmlns="" xmlns:a16="http://schemas.microsoft.com/office/drawing/2014/main" id="{CBB1A4BF-853E-49B4-BEDD-2E6F793C799C}"/>
              </a:ext>
            </a:extLst>
          </p:cNvPr>
          <p:cNvSpPr/>
          <p:nvPr/>
        </p:nvSpPr>
        <p:spPr>
          <a:xfrm>
            <a:off x="6162385" y="3135641"/>
            <a:ext cx="2591378" cy="36656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H Sarabun New" panose="020B0500040200020003" pitchFamily="34" charset="-34"/>
                <a:ea typeface="Tahoma" pitchFamily="34" charset="0"/>
                <a:cs typeface="TH Sarabun New" panose="020B0500040200020003" pitchFamily="34" charset="-34"/>
              </a:rPr>
              <a:t>PIH</a:t>
            </a:r>
          </a:p>
        </p:txBody>
      </p:sp>
      <p:cxnSp>
        <p:nvCxnSpPr>
          <p:cNvPr id="42" name="ตัวเชื่อมต่อตรง 41">
            <a:extLst>
              <a:ext uri="{FF2B5EF4-FFF2-40B4-BE49-F238E27FC236}">
                <a16:creationId xmlns="" xmlns:a16="http://schemas.microsoft.com/office/drawing/2014/main" id="{E47605C5-3BB1-42AA-AE57-155CB32C0432}"/>
              </a:ext>
            </a:extLst>
          </p:cNvPr>
          <p:cNvCxnSpPr/>
          <p:nvPr/>
        </p:nvCxnSpPr>
        <p:spPr>
          <a:xfrm flipH="1">
            <a:off x="5403274" y="3135641"/>
            <a:ext cx="4314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ลูกศรเชื่อมต่อแบบตรง 42">
            <a:extLst>
              <a:ext uri="{FF2B5EF4-FFF2-40B4-BE49-F238E27FC236}">
                <a16:creationId xmlns="" xmlns:a16="http://schemas.microsoft.com/office/drawing/2014/main" id="{D6B0F5AB-1825-494D-8AA2-FE84D49D096B}"/>
              </a:ext>
            </a:extLst>
          </p:cNvPr>
          <p:cNvCxnSpPr/>
          <p:nvPr/>
        </p:nvCxnSpPr>
        <p:spPr>
          <a:xfrm>
            <a:off x="5834743" y="2913744"/>
            <a:ext cx="3276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ลูกศรเชื่อมต่อแบบตรง 43">
            <a:extLst>
              <a:ext uri="{FF2B5EF4-FFF2-40B4-BE49-F238E27FC236}">
                <a16:creationId xmlns="" xmlns:a16="http://schemas.microsoft.com/office/drawing/2014/main" id="{8403694A-FBD1-41C6-8915-4A4FE60D6B24}"/>
              </a:ext>
            </a:extLst>
          </p:cNvPr>
          <p:cNvCxnSpPr/>
          <p:nvPr/>
        </p:nvCxnSpPr>
        <p:spPr>
          <a:xfrm>
            <a:off x="5834743" y="3312887"/>
            <a:ext cx="3276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ตัวเชื่อมต่อตรง 45">
            <a:extLst>
              <a:ext uri="{FF2B5EF4-FFF2-40B4-BE49-F238E27FC236}">
                <a16:creationId xmlns="" xmlns:a16="http://schemas.microsoft.com/office/drawing/2014/main" id="{A347612F-5B41-423F-A8BF-AC7A7E092A0F}"/>
              </a:ext>
            </a:extLst>
          </p:cNvPr>
          <p:cNvCxnSpPr>
            <a:cxnSpLocks/>
          </p:cNvCxnSpPr>
          <p:nvPr/>
        </p:nvCxnSpPr>
        <p:spPr>
          <a:xfrm>
            <a:off x="5834743" y="2913744"/>
            <a:ext cx="0" cy="3991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ลูกศรลง 34">
            <a:extLst>
              <a:ext uri="{FF2B5EF4-FFF2-40B4-BE49-F238E27FC236}">
                <a16:creationId xmlns="" xmlns:a16="http://schemas.microsoft.com/office/drawing/2014/main" id="{0C409FB3-3745-4443-BF8E-5245FFCE8532}"/>
              </a:ext>
            </a:extLst>
          </p:cNvPr>
          <p:cNvSpPr/>
          <p:nvPr/>
        </p:nvSpPr>
        <p:spPr>
          <a:xfrm>
            <a:off x="3514607" y="2005072"/>
            <a:ext cx="269994" cy="28092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0" name="ลูกศรลง 34">
            <a:extLst>
              <a:ext uri="{FF2B5EF4-FFF2-40B4-BE49-F238E27FC236}">
                <a16:creationId xmlns="" xmlns:a16="http://schemas.microsoft.com/office/drawing/2014/main" id="{C8357CE1-0F28-4E2C-AF8F-92D00FEDEE06}"/>
              </a:ext>
            </a:extLst>
          </p:cNvPr>
          <p:cNvSpPr/>
          <p:nvPr/>
        </p:nvSpPr>
        <p:spPr>
          <a:xfrm>
            <a:off x="3514607" y="3259331"/>
            <a:ext cx="269994" cy="28092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1" name="ลูกศรลง 34">
            <a:extLst>
              <a:ext uri="{FF2B5EF4-FFF2-40B4-BE49-F238E27FC236}">
                <a16:creationId xmlns="" xmlns:a16="http://schemas.microsoft.com/office/drawing/2014/main" id="{BF18B701-39B8-44EB-95D7-AAB2B5392A83}"/>
              </a:ext>
            </a:extLst>
          </p:cNvPr>
          <p:cNvSpPr/>
          <p:nvPr/>
        </p:nvSpPr>
        <p:spPr>
          <a:xfrm>
            <a:off x="3514607" y="4314330"/>
            <a:ext cx="269994" cy="28092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4938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5635</TotalTime>
  <Words>4637</Words>
  <Application>Microsoft Office PowerPoint</Application>
  <PresentationFormat>นำเสนอทางหน้าจอ (16:9)</PresentationFormat>
  <Paragraphs>1006</Paragraphs>
  <Slides>35</Slides>
  <Notes>14</Notes>
  <HiddenSlides>0</HiddenSlides>
  <MMClips>0</MMClips>
  <ScaleCrop>false</ScaleCrop>
  <HeadingPairs>
    <vt:vector size="6" baseType="variant">
      <vt:variant>
        <vt:lpstr>ชุดรูปแบบ</vt:lpstr>
      </vt:variant>
      <vt:variant>
        <vt:i4>1</vt:i4>
      </vt:variant>
      <vt:variant>
        <vt:lpstr>เซิร์ฟเวอร์ OLE ฝังตัว</vt:lpstr>
      </vt:variant>
      <vt:variant>
        <vt:i4>1</vt:i4>
      </vt:variant>
      <vt:variant>
        <vt:lpstr>ชื่อเรื่องภาพนิ่ง</vt:lpstr>
      </vt:variant>
      <vt:variant>
        <vt:i4>35</vt:i4>
      </vt:variant>
    </vt:vector>
  </HeadingPairs>
  <TitlesOfParts>
    <vt:vector size="37" baseType="lpstr">
      <vt:lpstr>ธีมของ Office</vt:lpstr>
      <vt:lpstr>Chart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สัดส่วนสาเหตุการตายมารดา  ปี 2561 -2562 (จำนวน = 18 ราย )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สถานการณ์โรคอุจจาระร่วงและอาหารเป็นพิษ เขตสุขภาพที่ 8  ปี พ.ศ.2562  (10 ส.ค.62) </vt:lpstr>
      <vt:lpstr>การระบาดโรคอาหารเป็นพิษเทียบกับอัตราป่วยอุจจาระร่วง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.</vt:lpstr>
      <vt:lpstr>งานนำเสนอ PowerPoint</vt:lpstr>
      <vt:lpstr>งานนำเสนอ PowerPoint</vt:lpstr>
      <vt:lpstr>สถานการณ์โรคไข้เลือดออก เขตสุขภาพที่ 8  ปี พ.ศ.2562 (10 ส.ค.62)  (เป้าหมาย : อัตราป่วยลดลงจากมัธยฐาน ร้อยละ 15 และอัตราป่วยตาย ไม่เกินร้อยละ 0.10)  </vt:lpstr>
      <vt:lpstr>ข้อค้นพบ</vt:lpstr>
      <vt:lpstr>การวิเคราะห์การเสียชีวิตจากการจราจรทางถนนเขตสุขภาพที่ 8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HPC08</dc:creator>
  <cp:lastModifiedBy>sopan.tan</cp:lastModifiedBy>
  <cp:revision>659</cp:revision>
  <dcterms:created xsi:type="dcterms:W3CDTF">2018-06-07T04:06:00Z</dcterms:created>
  <dcterms:modified xsi:type="dcterms:W3CDTF">2019-08-23T00:43:58Z</dcterms:modified>
</cp:coreProperties>
</file>